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6" r:id="rId5"/>
    <p:sldMasterId id="2147483658" r:id="rId6"/>
    <p:sldMasterId id="2147483660" r:id="rId7"/>
    <p:sldMasterId id="2147483662" r:id="rId8"/>
    <p:sldMasterId id="2147483664" r:id="rId9"/>
    <p:sldMasterId id="2147483666" r:id="rId10"/>
    <p:sldMasterId id="2147483668" r:id="rId11"/>
  </p:sldMasterIdLst>
  <p:sldIdLst>
    <p:sldId id="289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70" r:id="rId25"/>
    <p:sldId id="271" r:id="rId26"/>
    <p:sldId id="272" r:id="rId27"/>
    <p:sldId id="274" r:id="rId28"/>
    <p:sldId id="275" r:id="rId29"/>
    <p:sldId id="276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8" r:id="rId39"/>
    <p:sldId id="290" r:id="rId40"/>
  </p:sldIdLst>
  <p:sldSz cx="12192000" cy="6858000"/>
  <p:notesSz cx="7559675" cy="106918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59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8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it-IT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3D18236-C46F-463C-A402-D928A3357DD7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lstStyle/>
          <a:p>
            <a:fld id="{834DBA8A-8A9C-417C-9807-155D4EB044E8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lstStyle/>
          <a:p>
            <a:fld id="{1C48B2DA-8A22-4836-91E4-8A7120B7A773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EF6D8A26-4A2E-49A0-8091-7989B6914428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23A943EA-C63E-4436-B9DE-6F69CD04C7E2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0DBE967-C28A-4B38-9448-6D50CF5929AF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C2A67DDD-6762-40D1-8800-F36960003F75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it-IT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lstStyle/>
          <a:p>
            <a:fld id="{47439464-12EA-49FC-96AE-B16592AC7ED6}" type="slidenum">
              <a:t>‹N›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lstStyle/>
          <a:p>
            <a:fld id="{1BA44DFD-DA9E-4D8F-A82E-A6672419D7CB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it-IT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lstStyle/>
          <a:p>
            <a:fld id="{1B15E802-5258-4227-9D2B-762B232F7ACB}" type="slidenum">
              <a:t>‹N›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lstStyle/>
          <a:p>
            <a:fld id="{D89ED1C3-F08F-46B5-B002-EE4E3771FD51}" type="slidenum">
              <a:t>‹N›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algn="ctr" defTabSz="914400">
              <a:lnSpc>
                <a:spcPct val="90000"/>
              </a:lnSpc>
              <a:buNone/>
            </a:pPr>
            <a:r>
              <a:rPr lang="it-IT" sz="6000" b="0" strike="noStrike" spc="-1">
                <a:solidFill>
                  <a:schemeClr val="dk1"/>
                </a:solidFill>
                <a:latin typeface="Calibri Light"/>
              </a:rPr>
              <a:t>Fare clic per modificare lo stile del titolo dello schema</a:t>
            </a:r>
            <a:endParaRPr lang="it-IT" sz="60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&lt;data/ora&gt;</a:t>
            </a:r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1C746B3-DAC3-4B54-B5A6-2B988C4B0A05}" type="slidenum"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‹N›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800" b="0" strike="noStrike" spc="-1">
                <a:solidFill>
                  <a:schemeClr val="dk1"/>
                </a:solidFill>
                <a:latin typeface="Calibri"/>
              </a:rPr>
              <a:t>Fai clic per modificare il formato del testo della struttura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Secondo livello struttura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Terzo livello struttura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Quarto livello struttura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Quinto livello struttura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Sesto livello struttura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Settimo livello struttura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it-IT" sz="3200" b="0" strike="noStrike" spc="-1">
                <a:solidFill>
                  <a:schemeClr val="dk1"/>
                </a:solidFill>
                <a:latin typeface="Calibri Light"/>
              </a:rPr>
              <a:t>Fare clic per modificare lo stile del titolo dello schema</a:t>
            </a:r>
            <a:endParaRPr lang="it-IT" sz="32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it-IT" sz="3200" b="0" strike="noStrike" spc="-1">
                <a:solidFill>
                  <a:schemeClr val="dk1"/>
                </a:solidFill>
                <a:latin typeface="Calibri"/>
              </a:rPr>
              <a:t>Fare clic per modificare gli stili del testo dello schema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chemeClr val="dk1"/>
                </a:solidFill>
                <a:latin typeface="Calibri"/>
              </a:rPr>
              <a:t>Secondo livello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400" b="0" strike="noStrike" spc="-1">
                <a:solidFill>
                  <a:schemeClr val="dk1"/>
                </a:solidFill>
                <a:latin typeface="Calibri"/>
              </a:rPr>
              <a:t>Terzo livello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Quarto livello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Quinto livello</a:t>
            </a: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600" b="0" strike="noStrike" spc="-1">
                <a:solidFill>
                  <a:schemeClr val="dk1"/>
                </a:solidFill>
                <a:latin typeface="Calibri"/>
              </a:rPr>
              <a:t>Fare clic per modificare gli stili del testo dello schema</a:t>
            </a:r>
          </a:p>
        </p:txBody>
      </p:sp>
      <p:sp>
        <p:nvSpPr>
          <p:cNvPr id="57" name="PlaceHolder 4"/>
          <p:cNvSpPr>
            <a:spLocks noGrp="1"/>
          </p:cNvSpPr>
          <p:nvPr>
            <p:ph type="dt" idx="2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&lt;data/ora&gt;</a:t>
            </a:r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8" name="PlaceHolder 5"/>
          <p:cNvSpPr>
            <a:spLocks noGrp="1"/>
          </p:cNvSpPr>
          <p:nvPr>
            <p:ph type="ftr" idx="2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59" name="PlaceHolder 6"/>
          <p:cNvSpPr>
            <a:spLocks noGrp="1"/>
          </p:cNvSpPr>
          <p:nvPr>
            <p:ph type="sldNum" idx="3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147EB6B-CF49-4DFA-B04F-80BC6DFC5409}" type="slidenum"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‹N›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it-IT" sz="3200" b="0" strike="noStrike" spc="-1">
                <a:solidFill>
                  <a:schemeClr val="dk1"/>
                </a:solidFill>
                <a:latin typeface="Calibri Light"/>
              </a:rPr>
              <a:t>Fare clic per modificare lo stile del titolo dello schema</a:t>
            </a:r>
            <a:endParaRPr lang="it-IT" sz="32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chemeClr val="dk1"/>
                </a:solidFill>
                <a:latin typeface="Calibri"/>
              </a:rPr>
              <a:t>Fai clic per modificare il formato del testo della struttura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3200" b="0" strike="noStrike" spc="-1">
                <a:solidFill>
                  <a:schemeClr val="dk1"/>
                </a:solidFill>
                <a:latin typeface="Calibri"/>
              </a:rPr>
              <a:t>Secondo livello struttura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chemeClr val="dk1"/>
                </a:solidFill>
                <a:latin typeface="Calibri"/>
              </a:rPr>
              <a:t>Terzo livello struttura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it-IT" sz="3200" b="0" strike="noStrike" spc="-1">
                <a:solidFill>
                  <a:schemeClr val="dk1"/>
                </a:solidFill>
                <a:latin typeface="Calibri"/>
              </a:rPr>
              <a:t>Quarto livello struttura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chemeClr val="dk1"/>
                </a:solidFill>
                <a:latin typeface="Calibri"/>
              </a:rPr>
              <a:t>Quinto livello struttura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chemeClr val="dk1"/>
                </a:solidFill>
                <a:latin typeface="Calibri"/>
              </a:rPr>
              <a:t>Sesto livello struttura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it-IT" sz="3200" b="0" strike="noStrike" spc="-1">
                <a:solidFill>
                  <a:schemeClr val="dk1"/>
                </a:solidFill>
                <a:latin typeface="Calibri"/>
              </a:rPr>
              <a:t>Settimo livello struttura</a:t>
            </a: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600" b="0" strike="noStrike" spc="-1">
                <a:solidFill>
                  <a:schemeClr val="dk1"/>
                </a:solidFill>
                <a:latin typeface="Calibri"/>
              </a:rPr>
              <a:t>Fare clic per modificare gli stili del testo dello schema</a:t>
            </a:r>
          </a:p>
        </p:txBody>
      </p:sp>
      <p:sp>
        <p:nvSpPr>
          <p:cNvPr id="63" name="PlaceHolder 4"/>
          <p:cNvSpPr>
            <a:spLocks noGrp="1"/>
          </p:cNvSpPr>
          <p:nvPr>
            <p:ph type="dt" idx="3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&lt;data/ora&gt;</a:t>
            </a:r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" name="PlaceHolder 5"/>
          <p:cNvSpPr>
            <a:spLocks noGrp="1"/>
          </p:cNvSpPr>
          <p:nvPr>
            <p:ph type="ftr" idx="3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65" name="PlaceHolder 6"/>
          <p:cNvSpPr>
            <a:spLocks noGrp="1"/>
          </p:cNvSpPr>
          <p:nvPr>
            <p:ph type="sldNum" idx="3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46F7F3D-0FBA-4A14-8839-5E8FDA1F9E01}" type="slidenum"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‹N›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it-IT" sz="4400" b="0" strike="noStrike" spc="-1">
                <a:solidFill>
                  <a:schemeClr val="dk1"/>
                </a:solidFill>
                <a:latin typeface="Calibri Light"/>
              </a:rPr>
              <a:t>Fare clic per modificare lo stile del titolo dello schema</a:t>
            </a:r>
            <a:endParaRPr lang="it-IT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chemeClr val="dk1"/>
                </a:solidFill>
                <a:latin typeface="Calibri"/>
              </a:rPr>
              <a:t>Fare clic per modificare gli stili del testo dello schema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400" b="0" strike="noStrike" spc="-1">
                <a:solidFill>
                  <a:schemeClr val="dk1"/>
                </a:solidFill>
                <a:latin typeface="Calibri"/>
              </a:rPr>
              <a:t>Secondo livello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Terzo livello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Quarto livello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Quinto livello</a:t>
            </a:r>
          </a:p>
        </p:txBody>
      </p:sp>
      <p:sp>
        <p:nvSpPr>
          <p:cNvPr id="9" name="PlaceHolder 3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&lt;data/ora&gt;</a:t>
            </a:r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11" name="PlaceHolder 5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FD24279-5AB5-4866-9554-867280C1C187}" type="slidenum"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‹N›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it-IT" sz="4400" b="0" strike="noStrike" spc="-1">
                <a:solidFill>
                  <a:schemeClr val="dk1"/>
                </a:solidFill>
                <a:latin typeface="Calibri Light"/>
              </a:rPr>
              <a:t>Fare clic per modificare lo stile del titolo dello schema</a:t>
            </a:r>
            <a:endParaRPr lang="it-IT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chemeClr val="dk1"/>
                </a:solidFill>
                <a:latin typeface="Calibri"/>
              </a:rPr>
              <a:t>Fare clic per modificare gli stili del testo dello schema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400" b="0" strike="noStrike" spc="-1">
                <a:solidFill>
                  <a:schemeClr val="dk1"/>
                </a:solidFill>
                <a:latin typeface="Calibri"/>
              </a:rPr>
              <a:t>Secondo livello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Terzo livello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Quarto livello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Quinto livello</a:t>
            </a:r>
          </a:p>
        </p:txBody>
      </p:sp>
      <p:sp>
        <p:nvSpPr>
          <p:cNvPr id="14" name="PlaceHolder 3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&lt;data/ora&gt;</a:t>
            </a:r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16" name="PlaceHolder 5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D9232BC-A704-4BAB-93A1-FBF6336A7C49}" type="slidenum"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‹N›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it-IT" sz="4400" b="0" strike="noStrike" spc="-1">
                <a:solidFill>
                  <a:schemeClr val="dk1"/>
                </a:solidFill>
                <a:latin typeface="Calibri Light"/>
              </a:rPr>
              <a:t>Fare clic per modificare lo stile del titolo dello schema</a:t>
            </a:r>
            <a:endParaRPr lang="it-IT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chemeClr val="dk1"/>
                </a:solidFill>
                <a:latin typeface="Calibri"/>
              </a:rPr>
              <a:t>Fare clic per modificare gli stili del testo dello schema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400" b="0" strike="noStrike" spc="-1">
                <a:solidFill>
                  <a:schemeClr val="dk1"/>
                </a:solidFill>
                <a:latin typeface="Calibri"/>
              </a:rPr>
              <a:t>Secondo livello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Terzo livello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Quarto livello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Quinto livello</a:t>
            </a:r>
          </a:p>
        </p:txBody>
      </p:sp>
      <p:sp>
        <p:nvSpPr>
          <p:cNvPr id="19" name="PlaceHolder 3"/>
          <p:cNvSpPr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&lt;data/ora&gt;</a:t>
            </a:r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21" name="PlaceHolder 5"/>
          <p:cNvSpPr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D82FDF2-76F9-4788-AB5E-AD8D5883F8DC}" type="slidenum"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‹N›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it-IT" sz="6000" b="0" strike="noStrike" spc="-1">
                <a:solidFill>
                  <a:schemeClr val="dk1"/>
                </a:solidFill>
                <a:latin typeface="Calibri Light"/>
              </a:rPr>
              <a:t>Fare clic per modificare lo stile del titolo dello schema</a:t>
            </a:r>
            <a:endParaRPr lang="it-IT" sz="60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4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Fare clic per modificare gli stili del testo dello schema</a:t>
            </a:r>
            <a:endParaRPr lang="it-IT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dt" idx="1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&lt;data/ora&gt;</a:t>
            </a:r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ftr" idx="1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28" name="PlaceHolder 5"/>
          <p:cNvSpPr>
            <a:spLocks noGrp="1"/>
          </p:cNvSpPr>
          <p:nvPr>
            <p:ph type="sldNum" idx="1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AF3EC54-7B34-4983-B817-F158F9A543C9}" type="slidenum"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‹N›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it-IT" sz="4400" b="0" strike="noStrike" spc="-1">
                <a:solidFill>
                  <a:schemeClr val="dk1"/>
                </a:solidFill>
                <a:latin typeface="Calibri Light"/>
              </a:rPr>
              <a:t>Fare clic per modificare lo stile del titolo dello schema</a:t>
            </a:r>
            <a:endParaRPr lang="it-IT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chemeClr val="dk1"/>
                </a:solidFill>
                <a:latin typeface="Calibri"/>
              </a:rPr>
              <a:t>Fare clic per modificare gli stili del testo dello schema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400" b="0" strike="noStrike" spc="-1">
                <a:solidFill>
                  <a:schemeClr val="dk1"/>
                </a:solidFill>
                <a:latin typeface="Calibri"/>
              </a:rPr>
              <a:t>Secondo livello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Terzo livello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Quarto livello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Quinto livello</a:t>
            </a: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chemeClr val="dk1"/>
                </a:solidFill>
                <a:latin typeface="Calibri"/>
              </a:rPr>
              <a:t>Fare clic per modificare gli stili del testo dello schema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400" b="0" strike="noStrike" spc="-1">
                <a:solidFill>
                  <a:schemeClr val="dk1"/>
                </a:solidFill>
                <a:latin typeface="Calibri"/>
              </a:rPr>
              <a:t>Secondo livello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Terzo livello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Quarto livello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Quinto livello</a:t>
            </a:r>
          </a:p>
        </p:txBody>
      </p:sp>
      <p:sp>
        <p:nvSpPr>
          <p:cNvPr id="32" name="PlaceHolder 4"/>
          <p:cNvSpPr>
            <a:spLocks noGrp="1"/>
          </p:cNvSpPr>
          <p:nvPr>
            <p:ph type="dt" idx="1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&lt;data/ora&gt;</a:t>
            </a:r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ftr" idx="1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34" name="PlaceHolder 6"/>
          <p:cNvSpPr>
            <a:spLocks noGrp="1"/>
          </p:cNvSpPr>
          <p:nvPr>
            <p:ph type="sldNum" idx="1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37DFEC7-8C0F-481A-8949-073F508C8461}" type="slidenum"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‹N›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it-IT" sz="4400" b="0" strike="noStrike" spc="-1">
                <a:solidFill>
                  <a:schemeClr val="dk1"/>
                </a:solidFill>
                <a:latin typeface="Calibri Light"/>
              </a:rPr>
              <a:t>Fare clic per modificare lo stile del titolo dello schema</a:t>
            </a:r>
            <a:endParaRPr lang="it-IT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400" b="1" strike="noStrike" spc="-1">
                <a:solidFill>
                  <a:schemeClr val="dk1"/>
                </a:solidFill>
                <a:latin typeface="Calibri"/>
              </a:rPr>
              <a:t>Fare clic per modificare gli stili del testo dello schema</a:t>
            </a:r>
            <a:endParaRPr lang="it-IT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chemeClr val="dk1"/>
                </a:solidFill>
                <a:latin typeface="Calibri"/>
              </a:rPr>
              <a:t>Fare clic per modificare gli stili del testo dello schema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400" b="0" strike="noStrike" spc="-1">
                <a:solidFill>
                  <a:schemeClr val="dk1"/>
                </a:solidFill>
                <a:latin typeface="Calibri"/>
              </a:rPr>
              <a:t>Secondo livello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Terzo livello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Quarto livello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Quinto livello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2400" b="1" strike="noStrike" spc="-1">
                <a:solidFill>
                  <a:schemeClr val="dk1"/>
                </a:solidFill>
                <a:latin typeface="Calibri"/>
              </a:rPr>
              <a:t>Fare clic per modificare gli stili del testo dello schema</a:t>
            </a:r>
            <a:endParaRPr lang="it-IT" sz="2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it-IT" sz="2800" b="0" strike="noStrike" spc="-1">
                <a:solidFill>
                  <a:schemeClr val="dk1"/>
                </a:solidFill>
                <a:latin typeface="Calibri"/>
              </a:rPr>
              <a:t>Fare clic per modificare gli stili del testo dello schema</a:t>
            </a:r>
          </a:p>
          <a:p>
            <a:pPr marL="685800" lvl="1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400" b="0" strike="noStrike" spc="-1">
                <a:solidFill>
                  <a:schemeClr val="dk1"/>
                </a:solidFill>
                <a:latin typeface="Calibri"/>
              </a:rPr>
              <a:t>Secondo livello</a:t>
            </a:r>
          </a:p>
          <a:p>
            <a:pPr marL="1143000" lvl="2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Terzo livello</a:t>
            </a:r>
          </a:p>
          <a:p>
            <a:pPr marL="1600200" lvl="3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Quarto livello</a:t>
            </a:r>
          </a:p>
          <a:p>
            <a:pPr marL="2057400" lvl="4" indent="-228600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Quinto livello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dt" idx="1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&lt;data/ora&gt;</a:t>
            </a:r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 type="ftr" idx="2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45" name="PlaceHolder 8"/>
          <p:cNvSpPr>
            <a:spLocks noGrp="1"/>
          </p:cNvSpPr>
          <p:nvPr>
            <p:ph type="sldNum" idx="2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B333CA94-A64A-43A8-9C97-70F6041EF29B}" type="slidenum"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‹N›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it-IT" sz="4400" b="0" strike="noStrike" spc="-1">
                <a:solidFill>
                  <a:schemeClr val="dk1"/>
                </a:solidFill>
                <a:latin typeface="Calibri Light"/>
              </a:rPr>
              <a:t>Fare clic per modificare lo stile del titolo dello schema</a:t>
            </a:r>
            <a:endParaRPr lang="it-IT" sz="44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dt" idx="2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&lt;data/ora&gt;</a:t>
            </a:r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ftr" idx="2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49" name="PlaceHolder 4"/>
          <p:cNvSpPr>
            <a:spLocks noGrp="1"/>
          </p:cNvSpPr>
          <p:nvPr>
            <p:ph type="sldNum" idx="2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91306A0-4AD4-4C75-A50B-224B877A075F}" type="slidenum"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‹N›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dt" idx="2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&lt;data/ora&gt;</a:t>
            </a:r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ftr" idx="2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it-IT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it-IT" sz="1400" b="0" strike="noStrike" spc="-1">
                <a:solidFill>
                  <a:srgbClr val="000000"/>
                </a:solidFill>
                <a:latin typeface="Times New Roman"/>
              </a:rPr>
              <a:t>&lt;piè di pagina&gt;</a:t>
            </a:r>
          </a:p>
        </p:txBody>
      </p:sp>
      <p:sp>
        <p:nvSpPr>
          <p:cNvPr id="53" name="PlaceHolder 3"/>
          <p:cNvSpPr>
            <a:spLocks noGrp="1"/>
          </p:cNvSpPr>
          <p:nvPr>
            <p:ph type="sldNum" idx="2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BE3FAD5-37AA-4492-8228-1D33209984FC}" type="slidenum">
              <a:rPr lang="it-IT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‹N›</a:t>
            </a:fld>
            <a:endParaRPr lang="it-IT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>
            <a:extLst>
              <a:ext uri="{FF2B5EF4-FFF2-40B4-BE49-F238E27FC236}">
                <a16:creationId xmlns:a16="http://schemas.microsoft.com/office/drawing/2014/main" id="{CEF42B72-6040-EBCB-214A-2FE12E083FF2}"/>
              </a:ext>
            </a:extLst>
          </p:cNvPr>
          <p:cNvSpPr txBox="1">
            <a:spLocks/>
          </p:cNvSpPr>
          <p:nvPr/>
        </p:nvSpPr>
        <p:spPr>
          <a:xfrm>
            <a:off x="944760" y="1801260"/>
            <a:ext cx="648220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39360" algn="ctr"/>
            <a:r>
              <a:rPr lang="it-IT" sz="2800" b="1" spc="-1" dirty="0">
                <a:solidFill>
                  <a:srgbClr val="002060"/>
                </a:solidFill>
                <a:latin typeface="MuII"/>
              </a:rPr>
              <a:t>IL DOLORE PELVICO CRONICO: FISIOPATOLOGIA, VALUTAZIONE CLINICA E TRATTAMENTO RIABILITATIVO</a:t>
            </a:r>
          </a:p>
        </p:txBody>
      </p:sp>
      <p:sp>
        <p:nvSpPr>
          <p:cNvPr id="5" name="PlaceHolder 2">
            <a:extLst>
              <a:ext uri="{FF2B5EF4-FFF2-40B4-BE49-F238E27FC236}">
                <a16:creationId xmlns:a16="http://schemas.microsoft.com/office/drawing/2014/main" id="{FA81C33F-5DA8-41C4-F992-1D242B95FFCB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81359" y="5422830"/>
            <a:ext cx="9143640" cy="17226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marL="71280" indent="0" defTabSz="914400">
              <a:lnSpc>
                <a:spcPts val="1596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1" strike="noStrike" spc="-1" dirty="0">
                <a:solidFill>
                  <a:srgbClr val="002060"/>
                </a:solidFill>
                <a:latin typeface="Muli"/>
                <a:ea typeface="Times New Roman"/>
              </a:rPr>
              <a:t>Ermes Vedovi</a:t>
            </a:r>
            <a:endParaRPr lang="it-IT" sz="1800" b="0" strike="noStrike" spc="-1" dirty="0">
              <a:solidFill>
                <a:srgbClr val="002060"/>
              </a:solidFill>
              <a:latin typeface="Arial"/>
            </a:endParaRPr>
          </a:p>
          <a:p>
            <a:pPr marL="71280" indent="0" defTabSz="914400">
              <a:lnSpc>
                <a:spcPts val="1596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1" strike="noStrike" spc="-1" dirty="0">
                <a:solidFill>
                  <a:srgbClr val="002060"/>
                </a:solidFill>
                <a:latin typeface="Muli"/>
                <a:ea typeface="Times New Roman"/>
              </a:rPr>
              <a:t>Direttore UOC Riabilitazione e Recupero Funzionale</a:t>
            </a:r>
            <a:endParaRPr lang="it-IT" sz="1800" b="0" strike="noStrike" spc="-1" dirty="0">
              <a:solidFill>
                <a:srgbClr val="002060"/>
              </a:solidFill>
              <a:latin typeface="Arial"/>
            </a:endParaRPr>
          </a:p>
          <a:p>
            <a:pPr marL="71280" indent="0" defTabSz="914400">
              <a:lnSpc>
                <a:spcPts val="1596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1" strike="noStrike" spc="-1" dirty="0">
                <a:solidFill>
                  <a:srgbClr val="002060"/>
                </a:solidFill>
                <a:latin typeface="Muli"/>
                <a:ea typeface="Times New Roman"/>
              </a:rPr>
              <a:t>Azienda Ospedaliera Universitaria  Integrata Verona </a:t>
            </a:r>
          </a:p>
          <a:p>
            <a:pPr marL="71280" indent="0" defTabSz="914400">
              <a:lnSpc>
                <a:spcPts val="1596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1" spc="-1" dirty="0">
                <a:solidFill>
                  <a:srgbClr val="002060"/>
                </a:solidFill>
                <a:latin typeface="Muli"/>
              </a:rPr>
              <a:t>ermes.vedovi.aovr.veneto.it</a:t>
            </a:r>
            <a:endParaRPr lang="it-IT" sz="1800" b="0" strike="noStrike" spc="-1" dirty="0">
              <a:solidFill>
                <a:srgbClr val="002060"/>
              </a:solidFill>
              <a:latin typeface="Arial"/>
            </a:endParaRPr>
          </a:p>
          <a:p>
            <a:pPr marL="71280" indent="0" defTabSz="914400">
              <a:lnSpc>
                <a:spcPts val="1596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it-IT" sz="1800" b="0" strike="noStrike" spc="-1" dirty="0">
              <a:solidFill>
                <a:srgbClr val="002060"/>
              </a:solidFill>
              <a:latin typeface="Arial"/>
            </a:endParaRPr>
          </a:p>
          <a:p>
            <a:pPr indent="0" algn="ctr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it-IT" sz="24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EA1670FF-1119-0465-A7A9-44C928458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9520" y="0"/>
            <a:ext cx="333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5108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10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5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strike="noStrike" spc="-1">
                <a:solidFill>
                  <a:srgbClr val="C00000"/>
                </a:solidFill>
                <a:latin typeface="Muli"/>
              </a:rPr>
              <a:t>NEUROPATIA DEL PUDENDO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6" name="Immagine 8"/>
          <p:cNvPicPr/>
          <p:nvPr/>
        </p:nvPicPr>
        <p:blipFill>
          <a:blip r:embed="rId2"/>
          <a:stretch/>
        </p:blipFill>
        <p:spPr>
          <a:xfrm>
            <a:off x="7526520" y="0"/>
            <a:ext cx="4665240" cy="1146600"/>
          </a:xfrm>
          <a:prstGeom prst="rect">
            <a:avLst/>
          </a:prstGeom>
          <a:ln w="0">
            <a:noFill/>
          </a:ln>
        </p:spPr>
      </p:pic>
      <p:sp>
        <p:nvSpPr>
          <p:cNvPr id="217" name="Segnaposto testo 6"/>
          <p:cNvSpPr/>
          <p:nvPr/>
        </p:nvSpPr>
        <p:spPr>
          <a:xfrm>
            <a:off x="982800" y="1665360"/>
            <a:ext cx="6342480" cy="36648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rmAutofit/>
          </a:bodyPr>
          <a:lstStyle/>
          <a:p>
            <a:pPr defTabSz="914400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NEUROPATIA DEL PUDENDO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8" name="CasellaDiTesto 20"/>
          <p:cNvSpPr/>
          <p:nvPr/>
        </p:nvSpPr>
        <p:spPr>
          <a:xfrm>
            <a:off x="982800" y="2086200"/>
            <a:ext cx="6342480" cy="42458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Intrappolamento del nervo pudendo, che comporta dolore durante le manovre di compressione o stiramento di nervo (microtraumi ripetuti, fratture ortopediche, sforzi ripetuti –stipsi/parto vaginale)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Aggravato: posizione seduta/guida, esercizio fisico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Ridotto: posizione supina/eretta, posizione seduta su WC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Varie qualità di dolore: urente, trafittivo, gravativo, bruciore;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Può essere scatenato da minzione, defecazione, penetrazione;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In qualsiasi punto del territorio innervato da n. pudendo (principalmente: PERINEO-URETRA, e si estende alle regioni </a:t>
            </a:r>
            <a:r>
              <a:rPr lang="it-IT" sz="1800" b="0" strike="noStrike" spc="-1" dirty="0" err="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sovrapubica</a:t>
            </a: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/inguinale e parte supero-mediale di cosce;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Frequente sensazione di corpo estraneo nel retto/vagina</a:t>
            </a:r>
            <a:r>
              <a:rPr lang="it-IT" sz="180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/ uretra</a:t>
            </a:r>
            <a:r>
              <a:rPr lang="it-IT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.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9" name="Immagine 26"/>
          <p:cNvPicPr/>
          <p:nvPr/>
        </p:nvPicPr>
        <p:blipFill>
          <a:blip r:embed="rId3"/>
          <a:stretch/>
        </p:blipFill>
        <p:spPr>
          <a:xfrm>
            <a:off x="7437240" y="2577960"/>
            <a:ext cx="3662280" cy="2720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Immagine 11"/>
          <p:cNvPicPr/>
          <p:nvPr/>
        </p:nvPicPr>
        <p:blipFill>
          <a:blip r:embed="rId2"/>
          <a:stretch/>
        </p:blipFill>
        <p:spPr>
          <a:xfrm>
            <a:off x="6053760" y="927360"/>
            <a:ext cx="1882080" cy="192780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221" name="Tabella 6"/>
          <p:cNvGraphicFramePr/>
          <p:nvPr>
            <p:extLst>
              <p:ext uri="{D42A27DB-BD31-4B8C-83A1-F6EECF244321}">
                <p14:modId xmlns:p14="http://schemas.microsoft.com/office/powerpoint/2010/main" val="3790576233"/>
              </p:ext>
            </p:extLst>
          </p:nvPr>
        </p:nvGraphicFramePr>
        <p:xfrm>
          <a:off x="982800" y="1665360"/>
          <a:ext cx="5324400" cy="4349160"/>
        </p:xfrm>
        <a:graphic>
          <a:graphicData uri="http://schemas.openxmlformats.org/drawingml/2006/table">
            <a:tbl>
              <a:tblPr/>
              <a:tblGrid>
                <a:gridCol w="532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724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it-IT" sz="1800" b="1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ANAMNESI</a:t>
                      </a:r>
                      <a:endParaRPr lang="it-IT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4920">
                <a:tc>
                  <a:txBody>
                    <a:bodyPr/>
                    <a:lstStyle/>
                    <a:p>
                      <a:pPr marL="285840" indent="-285840" defTabSz="9144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OpenSymbol"/>
                        <a:buChar char="-"/>
                      </a:pPr>
                      <a:r>
                        <a:rPr lang="it-IT" sz="1800" b="0" strike="noStrike" spc="-1" dirty="0">
                          <a:solidFill>
                            <a:schemeClr val="dk1"/>
                          </a:solidFill>
                          <a:latin typeface="Muli"/>
                        </a:rPr>
                        <a:t>Valutazione </a:t>
                      </a:r>
                      <a:r>
                        <a:rPr lang="it-IT" sz="1800" b="1" u="sng" strike="noStrike" spc="-1" dirty="0">
                          <a:solidFill>
                            <a:schemeClr val="dk1"/>
                          </a:solidFill>
                          <a:uFillTx/>
                          <a:latin typeface="Muli"/>
                        </a:rPr>
                        <a:t>caratteristiche del dolore</a:t>
                      </a:r>
                      <a:r>
                        <a:rPr lang="it-IT" sz="1800" b="0" strike="noStrike" spc="-1" dirty="0">
                          <a:solidFill>
                            <a:schemeClr val="dk1"/>
                          </a:solidFill>
                          <a:latin typeface="Muli"/>
                        </a:rPr>
                        <a:t>: localizzazione, distribuzione, tempo di insorgenza, intensità, cause scatenanti, sintomi concomitanti pelvici e non , fattori che alleviano o peggiorano la sintomatologia, valutazione tono umore</a:t>
                      </a:r>
                      <a:endParaRPr lang="it-IT" sz="18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endParaRPr lang="it-IT" sz="18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marL="285840" indent="-285840" defTabSz="9144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OpenSymbol"/>
                        <a:buChar char="-"/>
                      </a:pPr>
                      <a:r>
                        <a:rPr lang="it-IT" sz="1800" b="1" strike="noStrike" spc="-1" dirty="0">
                          <a:solidFill>
                            <a:schemeClr val="dk1"/>
                          </a:solidFill>
                          <a:latin typeface="Muli"/>
                        </a:rPr>
                        <a:t>Abitudini di vita</a:t>
                      </a:r>
                      <a:r>
                        <a:rPr lang="it-IT" sz="1800" b="0" strike="noStrike" spc="-1" dirty="0">
                          <a:solidFill>
                            <a:schemeClr val="dk1"/>
                          </a:solidFill>
                          <a:latin typeface="Muli"/>
                        </a:rPr>
                        <a:t>, storia ostetrica, APR, farmacoterapia cronica, interventi chirurgici pregressi </a:t>
                      </a:r>
                      <a:endParaRPr lang="it-IT" sz="18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endParaRPr lang="it-IT" sz="18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marL="285840" indent="-285840" defTabSz="9144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OpenSymbol"/>
                        <a:buChar char="-"/>
                      </a:pPr>
                      <a:r>
                        <a:rPr lang="it-IT" sz="1800" b="1" strike="noStrike" spc="-1" dirty="0">
                          <a:solidFill>
                            <a:schemeClr val="dk1"/>
                          </a:solidFill>
                          <a:latin typeface="Muli"/>
                        </a:rPr>
                        <a:t>Impatto sulla qualità di vita </a:t>
                      </a:r>
                      <a:r>
                        <a:rPr lang="it-IT" sz="1800" b="0" strike="noStrike" spc="-1" dirty="0">
                          <a:solidFill>
                            <a:schemeClr val="dk1"/>
                          </a:solidFill>
                          <a:latin typeface="Muli"/>
                        </a:rPr>
                        <a:t>(questionari appositi)</a:t>
                      </a:r>
                      <a:endParaRPr lang="it-IT" sz="18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endParaRPr lang="it-IT" sz="18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marL="285840" indent="-285840" defTabSz="9144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OpenSymbol"/>
                        <a:buChar char="-"/>
                      </a:pPr>
                      <a:r>
                        <a:rPr lang="it-IT" sz="1800" b="1" strike="noStrike" spc="-1" dirty="0">
                          <a:solidFill>
                            <a:schemeClr val="dk1"/>
                          </a:solidFill>
                          <a:latin typeface="Muli"/>
                        </a:rPr>
                        <a:t>Severità del dolore </a:t>
                      </a:r>
                      <a:r>
                        <a:rPr lang="it-IT" sz="1800" b="0" strike="noStrike" spc="-1" dirty="0">
                          <a:solidFill>
                            <a:schemeClr val="dk1"/>
                          </a:solidFill>
                          <a:latin typeface="Muli"/>
                        </a:rPr>
                        <a:t>(scala VAS)</a:t>
                      </a:r>
                      <a:endParaRPr lang="it-IT" sz="18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endParaRPr lang="it-IT" sz="1800" b="0" strike="noStrike" spc="-1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22" name="Immagine 7"/>
          <p:cNvPicPr/>
          <p:nvPr/>
        </p:nvPicPr>
        <p:blipFill>
          <a:blip r:embed="rId3"/>
          <a:stretch/>
        </p:blipFill>
        <p:spPr>
          <a:xfrm>
            <a:off x="7526520" y="0"/>
            <a:ext cx="4665240" cy="1146600"/>
          </a:xfrm>
          <a:prstGeom prst="rect">
            <a:avLst/>
          </a:prstGeom>
          <a:ln w="0">
            <a:noFill/>
          </a:ln>
        </p:spPr>
      </p:pic>
      <p:sp>
        <p:nvSpPr>
          <p:cNvPr id="223" name="Rettangolo 12"/>
          <p:cNvSpPr/>
          <p:nvPr/>
        </p:nvSpPr>
        <p:spPr>
          <a:xfrm>
            <a:off x="6856005" y="3246480"/>
            <a:ext cx="4650840" cy="18226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1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Approccio personalizzato</a:t>
            </a: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.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Va inoltre indagata: storia di traumi e/o abusi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Vanno spiegate gradualmente le varie fasi dell’esame obiettivo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4" name="Freccia in giù 13"/>
          <p:cNvSpPr/>
          <p:nvPr/>
        </p:nvSpPr>
        <p:spPr>
          <a:xfrm rot="16200000">
            <a:off x="6395697" y="3992073"/>
            <a:ext cx="30060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25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11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6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strike="noStrike" spc="-1">
                <a:solidFill>
                  <a:srgbClr val="C00000"/>
                </a:solidFill>
                <a:latin typeface="Muli"/>
              </a:rPr>
              <a:t>DOLORE PELVICO: VALUTAZIONE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8B47D48-E8B2-BDD0-C451-81F9C7FB00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6722" y="1262619"/>
            <a:ext cx="2072478" cy="72844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DA7F0F24-2F07-481A-03E4-94C526E884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1553" y="1991060"/>
            <a:ext cx="2862816" cy="9556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Rettangolo 19"/>
          <p:cNvSpPr/>
          <p:nvPr/>
        </p:nvSpPr>
        <p:spPr>
          <a:xfrm>
            <a:off x="982800" y="3901320"/>
            <a:ext cx="10621440" cy="2443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chemeClr val="dk1"/>
              </a:solidFill>
              <a:highlight>
                <a:srgbClr val="DCE5F4"/>
              </a:highlight>
              <a:latin typeface="Muli"/>
            </a:endParaRPr>
          </a:p>
        </p:txBody>
      </p:sp>
      <p:graphicFrame>
        <p:nvGraphicFramePr>
          <p:cNvPr id="228" name="Tabella 6"/>
          <p:cNvGraphicFramePr/>
          <p:nvPr>
            <p:extLst>
              <p:ext uri="{D42A27DB-BD31-4B8C-83A1-F6EECF244321}">
                <p14:modId xmlns:p14="http://schemas.microsoft.com/office/powerpoint/2010/main" val="1347840096"/>
              </p:ext>
            </p:extLst>
          </p:nvPr>
        </p:nvGraphicFramePr>
        <p:xfrm>
          <a:off x="982800" y="1665360"/>
          <a:ext cx="7446960" cy="2194560"/>
        </p:xfrm>
        <a:graphic>
          <a:graphicData uri="http://schemas.openxmlformats.org/drawingml/2006/table">
            <a:tbl>
              <a:tblPr/>
              <a:tblGrid>
                <a:gridCol w="7446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3732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it-IT" sz="1800" b="1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ESAME OBIETTIVO</a:t>
                      </a:r>
                      <a:endParaRPr lang="it-IT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12240">
                      <a:solidFill>
                        <a:srgbClr val="FFFFFF"/>
                      </a:solidFill>
                      <a:prstDash val="solid"/>
                    </a:lnT>
                    <a:lnB w="3816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0">
                <a:tc>
                  <a:txBody>
                    <a:bodyPr/>
                    <a:lstStyle/>
                    <a:p>
                      <a:pPr marL="285840" indent="-285840" defTabSz="9144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OpenSymbol"/>
                        <a:buChar char="-"/>
                      </a:pPr>
                      <a:r>
                        <a:rPr lang="it-IT" sz="1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Non esiste un protocollo standardizzato per l'esame fisico del dolore pelvico miofasciale.</a:t>
                      </a:r>
                      <a:endParaRPr lang="it-IT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defTabSz="914400">
                        <a:lnSpc>
                          <a:spcPct val="100000"/>
                        </a:lnSpc>
                      </a:pPr>
                      <a:endParaRPr lang="it-IT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marL="285840" indent="-285840" defTabSz="9144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OpenSymbol"/>
                        <a:buChar char="-"/>
                      </a:pPr>
                      <a:r>
                        <a:rPr lang="it-IT" sz="1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Valutazione generale sul comportamento/mobilità e la postura  </a:t>
                      </a:r>
                      <a:endParaRPr lang="it-IT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  <a:tabLst>
                          <a:tab pos="0" algn="l"/>
                        </a:tabLst>
                      </a:pPr>
                      <a:r>
                        <a:rPr lang="it-IT" sz="1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 +</a:t>
                      </a:r>
                      <a:endParaRPr lang="it-IT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marL="285840" indent="-285840" defTabSz="91440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OpenSymbol"/>
                        <a:buChar char="-"/>
                        <a:tabLst>
                          <a:tab pos="0" algn="l"/>
                        </a:tabLst>
                      </a:pPr>
                      <a:r>
                        <a:rPr lang="it-IT" sz="1800" b="0" strike="noStrike" spc="-1">
                          <a:solidFill>
                            <a:schemeClr val="dk1"/>
                          </a:solidFill>
                          <a:latin typeface="Calibri"/>
                        </a:rPr>
                        <a:t>Valutazione approfondita muscoloscheletrica</a:t>
                      </a:r>
                      <a:endParaRPr lang="it-IT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  <a:prstDash val="solid"/>
                    </a:lnL>
                    <a:lnR w="12240">
                      <a:solidFill>
                        <a:srgbClr val="FFFFFF"/>
                      </a:solidFill>
                      <a:prstDash val="soli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29" name="Immagine 7"/>
          <p:cNvPicPr/>
          <p:nvPr/>
        </p:nvPicPr>
        <p:blipFill>
          <a:blip r:embed="rId2"/>
          <a:stretch/>
        </p:blipFill>
        <p:spPr>
          <a:xfrm>
            <a:off x="7526520" y="0"/>
            <a:ext cx="4665240" cy="1146600"/>
          </a:xfrm>
          <a:prstGeom prst="rect">
            <a:avLst/>
          </a:prstGeom>
          <a:ln w="0">
            <a:noFill/>
          </a:ln>
        </p:spPr>
      </p:pic>
      <p:pic>
        <p:nvPicPr>
          <p:cNvPr id="230" name="Immagine 15"/>
          <p:cNvPicPr/>
          <p:nvPr/>
        </p:nvPicPr>
        <p:blipFill>
          <a:blip r:embed="rId3"/>
          <a:stretch/>
        </p:blipFill>
        <p:spPr>
          <a:xfrm>
            <a:off x="8953560" y="1665360"/>
            <a:ext cx="2696040" cy="1873800"/>
          </a:xfrm>
          <a:prstGeom prst="rect">
            <a:avLst/>
          </a:prstGeom>
          <a:ln w="0">
            <a:noFill/>
          </a:ln>
        </p:spPr>
      </p:pic>
      <p:sp>
        <p:nvSpPr>
          <p:cNvPr id="231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12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2" name="CasellaDiTesto 18"/>
          <p:cNvSpPr/>
          <p:nvPr/>
        </p:nvSpPr>
        <p:spPr>
          <a:xfrm>
            <a:off x="982800" y="3936240"/>
            <a:ext cx="10509840" cy="230687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 dirty="0">
                <a:solidFill>
                  <a:schemeClr val="dk1"/>
                </a:solidFill>
                <a:latin typeface="Calibri"/>
              </a:rPr>
              <a:t>Esclusione cause organiche di dolore vulvare ( es: infezioni, patologie infiammatorie, cause, neoplasie, cause neurologiche,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 dirty="0">
                <a:solidFill>
                  <a:schemeClr val="dk1"/>
                </a:solidFill>
                <a:latin typeface="Calibri"/>
              </a:rPr>
              <a:t>Ispezione visiva esterna e l'esame neurosensoriale esteso alla vulva,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SWAB TEST: </a:t>
            </a:r>
            <a:r>
              <a:rPr lang="it-IT" sz="1800" b="0" strike="noStrike" spc="-1" dirty="0">
                <a:solidFill>
                  <a:schemeClr val="dk1"/>
                </a:solidFill>
                <a:latin typeface="Calibri"/>
              </a:rPr>
              <a:t>nelle varie aree della regione vulvare, chiedendo alla paziente di definire l’intensità del dolore (VAS scala da 1 a 10),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 dirty="0">
                <a:solidFill>
                  <a:schemeClr val="dk1"/>
                </a:solidFill>
                <a:latin typeface="Calibri"/>
              </a:rPr>
              <a:t>Valutazione del pavimento pelvico con attenzione particolare alla presenza di ipertono della muscolatura,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 dirty="0">
                <a:solidFill>
                  <a:schemeClr val="dk1"/>
                </a:solidFill>
                <a:latin typeface="Calibri"/>
              </a:rPr>
              <a:t>Palpazione per valutazione di cervice, utero, eventuali masse </a:t>
            </a:r>
            <a:r>
              <a:rPr lang="it-IT" sz="1800" b="0" strike="noStrike" spc="-1" dirty="0" err="1">
                <a:solidFill>
                  <a:schemeClr val="dk1"/>
                </a:solidFill>
                <a:latin typeface="Calibri"/>
              </a:rPr>
              <a:t>annessiali</a:t>
            </a:r>
            <a:r>
              <a:rPr lang="it-IT" sz="1800" b="0" strike="noStrike" spc="-1" dirty="0">
                <a:solidFill>
                  <a:schemeClr val="dk1"/>
                </a:solidFill>
                <a:latin typeface="Calibri"/>
              </a:rPr>
              <a:t> e rettovaginali o dolorabilità focale a livello anche di uretra e vescica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4" name="Titolo 1"/>
          <p:cNvSpPr/>
          <p:nvPr/>
        </p:nvSpPr>
        <p:spPr>
          <a:xfrm>
            <a:off x="490320" y="48888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strike="noStrike" spc="-1">
                <a:solidFill>
                  <a:srgbClr val="C00000"/>
                </a:solidFill>
                <a:latin typeface="Muli"/>
              </a:rPr>
              <a:t>DOLORE PELVICO: VALUTAZIONE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rgbClr val="002060"/>
                </a:solidFill>
                <a:latin typeface="Calibri"/>
              </a:rPr>
              <a:t>13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6" name="Titolo 1"/>
          <p:cNvSpPr/>
          <p:nvPr/>
        </p:nvSpPr>
        <p:spPr>
          <a:xfrm>
            <a:off x="490320" y="47052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u="sng" strike="noStrike" spc="-1" dirty="0">
                <a:solidFill>
                  <a:schemeClr val="accent1">
                    <a:lumMod val="50000"/>
                  </a:schemeClr>
                </a:solidFill>
                <a:uFillTx/>
                <a:latin typeface="Muli"/>
              </a:rPr>
              <a:t>DOLORE PELVICO: quando prestare attenzione??</a:t>
            </a:r>
            <a:endParaRPr lang="it-IT" sz="2600" b="0" strike="noStrike" spc="-1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237" name="Rettangolo 36"/>
          <p:cNvSpPr/>
          <p:nvPr/>
        </p:nvSpPr>
        <p:spPr>
          <a:xfrm>
            <a:off x="1055520" y="1665360"/>
            <a:ext cx="7527600" cy="3387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chemeClr val="accent1">
                  <a:lumMod val="50000"/>
                </a:schemeClr>
              </a:solidFill>
              <a:highlight>
                <a:srgbClr val="DCE5F4"/>
              </a:highlight>
              <a:latin typeface="Muli"/>
            </a:endParaRPr>
          </a:p>
        </p:txBody>
      </p:sp>
      <p:pic>
        <p:nvPicPr>
          <p:cNvPr id="238" name="Immagine 5"/>
          <p:cNvPicPr/>
          <p:nvPr/>
        </p:nvPicPr>
        <p:blipFill>
          <a:blip r:embed="rId2"/>
          <a:stretch/>
        </p:blipFill>
        <p:spPr>
          <a:xfrm>
            <a:off x="1152720" y="2439720"/>
            <a:ext cx="1918800" cy="1466640"/>
          </a:xfrm>
          <a:prstGeom prst="rect">
            <a:avLst/>
          </a:prstGeom>
          <a:ln w="0">
            <a:noFill/>
          </a:ln>
        </p:spPr>
      </p:pic>
      <p:sp>
        <p:nvSpPr>
          <p:cNvPr id="239" name="CasellaDiTesto 9"/>
          <p:cNvSpPr/>
          <p:nvPr/>
        </p:nvSpPr>
        <p:spPr>
          <a:xfrm>
            <a:off x="3533040" y="1998000"/>
            <a:ext cx="7158960" cy="310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RED FLAGS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tra i reperti che possono indicare una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malattia sistemica </a:t>
            </a: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vi sono: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222A35"/>
              </a:buClr>
              <a:buFont typeface="OpenSymbol"/>
              <a:buChar char="-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il sanguinamento postcoitale,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222A35"/>
              </a:buClr>
              <a:buFont typeface="OpenSymbol"/>
              <a:buChar char="-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il sanguinamento in postmenopausa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222A35"/>
              </a:buClr>
              <a:buFont typeface="OpenSymbol"/>
              <a:buChar char="-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 l'insorgenza di dolore,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222A35"/>
              </a:buClr>
              <a:buFont typeface="OpenSymbol"/>
              <a:buChar char="-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la perdita di peso inspiegabile,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222A35"/>
              </a:buClr>
              <a:buFont typeface="OpenSymbol"/>
              <a:buChar char="-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la massa pelvica,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222A35"/>
              </a:buClr>
              <a:buFont typeface="OpenSymbol"/>
              <a:buChar char="-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l'ematuria.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0" name="Rettangolo 1"/>
          <p:cNvSpPr/>
          <p:nvPr/>
        </p:nvSpPr>
        <p:spPr>
          <a:xfrm rot="10800000" flipV="1">
            <a:off x="2900880" y="5200920"/>
            <a:ext cx="8199000" cy="11437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Prima cosa: determinare se presenta sintomi di allarme, addome acuto o potenziale malignità.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Poi: se non ci sono sintomi di allarme e non c'è una diagnosi precisa, è necessario eseguire esami di laboratorio e eventuale imaging.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1" name="Rettangolo 2"/>
          <p:cNvSpPr/>
          <p:nvPr/>
        </p:nvSpPr>
        <p:spPr>
          <a:xfrm>
            <a:off x="1055520" y="5201280"/>
            <a:ext cx="1844640" cy="11437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4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Valutazione di paziente con sospetto CPP</a:t>
            </a:r>
            <a:endParaRPr lang="it-IT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2" name="Freccia in giù 6"/>
          <p:cNvSpPr/>
          <p:nvPr/>
        </p:nvSpPr>
        <p:spPr>
          <a:xfrm rot="10800000">
            <a:off x="3226320" y="4926240"/>
            <a:ext cx="224640" cy="35352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243" name="Immagine 8"/>
          <p:cNvPicPr/>
          <p:nvPr/>
        </p:nvPicPr>
        <p:blipFill>
          <a:blip r:embed="rId3"/>
          <a:stretch/>
        </p:blipFill>
        <p:spPr>
          <a:xfrm>
            <a:off x="9438840" y="1925280"/>
            <a:ext cx="1492200" cy="1503360"/>
          </a:xfrm>
          <a:prstGeom prst="rect">
            <a:avLst/>
          </a:prstGeom>
          <a:ln w="0">
            <a:noFill/>
          </a:ln>
        </p:spPr>
      </p:pic>
      <p:pic>
        <p:nvPicPr>
          <p:cNvPr id="244" name="Immagine 12"/>
          <p:cNvPicPr/>
          <p:nvPr/>
        </p:nvPicPr>
        <p:blipFill>
          <a:blip r:embed="rId4"/>
          <a:stretch/>
        </p:blipFill>
        <p:spPr>
          <a:xfrm>
            <a:off x="8819640" y="0"/>
            <a:ext cx="3372120" cy="1100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strike="noStrike" spc="-1">
                <a:solidFill>
                  <a:srgbClr val="C00000"/>
                </a:solidFill>
                <a:latin typeface="Muli"/>
              </a:rPr>
              <a:t>DOLORE PELVICO: TRATTAMENTO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0" name="Rettangolo con angoli arrotondati 9"/>
          <p:cNvSpPr/>
          <p:nvPr/>
        </p:nvSpPr>
        <p:spPr>
          <a:xfrm>
            <a:off x="1019160" y="1665360"/>
            <a:ext cx="4311000" cy="89064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PATOLOGIA IDENTIFICATA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1" name="Rettangolo con angoli arrotondati 13"/>
          <p:cNvSpPr/>
          <p:nvPr/>
        </p:nvSpPr>
        <p:spPr>
          <a:xfrm>
            <a:off x="6788520" y="1665360"/>
            <a:ext cx="4311000" cy="83844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PATOLOGIA </a:t>
            </a:r>
            <a:r>
              <a:rPr lang="it-IT" sz="1800" b="1" u="sng" strike="noStrike" spc="-1">
                <a:solidFill>
                  <a:schemeClr val="dk1"/>
                </a:solidFill>
                <a:uFillTx/>
                <a:latin typeface="Muli"/>
              </a:rPr>
              <a:t>NON</a:t>
            </a: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 IDENTIFICATA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2" name="Rettangolo con angoli arrotondati 14"/>
          <p:cNvSpPr/>
          <p:nvPr/>
        </p:nvSpPr>
        <p:spPr>
          <a:xfrm>
            <a:off x="982800" y="3095640"/>
            <a:ext cx="4311000" cy="190188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Il trattamento è scelto in base alla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DIAGNOSI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3" name="Rettangolo con angoli arrotondati 15"/>
          <p:cNvSpPr/>
          <p:nvPr/>
        </p:nvSpPr>
        <p:spPr>
          <a:xfrm>
            <a:off x="6788520" y="3076200"/>
            <a:ext cx="4311000" cy="190188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Il trattamento è diretto alla risoluzione dei SINTOMI PRINCIPALI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(dolore)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4" name="Freccia in giù 16"/>
          <p:cNvSpPr/>
          <p:nvPr/>
        </p:nvSpPr>
        <p:spPr>
          <a:xfrm>
            <a:off x="3054600" y="2565000"/>
            <a:ext cx="249120" cy="5205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55" name="Freccia in giù 17"/>
          <p:cNvSpPr/>
          <p:nvPr/>
        </p:nvSpPr>
        <p:spPr>
          <a:xfrm>
            <a:off x="8864280" y="2532960"/>
            <a:ext cx="249120" cy="5205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56" name="Rettangolo con angoli arrotondati 18"/>
          <p:cNvSpPr/>
          <p:nvPr/>
        </p:nvSpPr>
        <p:spPr>
          <a:xfrm>
            <a:off x="4127760" y="5652720"/>
            <a:ext cx="4311000" cy="69228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2400" b="1" strike="noStrike" spc="-1" dirty="0">
                <a:solidFill>
                  <a:srgbClr val="FF0000"/>
                </a:solidFill>
                <a:latin typeface="Muli"/>
              </a:rPr>
              <a:t>MULTIDISCIPLINARE</a:t>
            </a:r>
            <a:endParaRPr lang="it-IT" sz="2400" b="0" strike="noStrike" spc="-1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257" name="Immagine 20"/>
          <p:cNvPicPr/>
          <p:nvPr/>
        </p:nvPicPr>
        <p:blipFill>
          <a:blip r:embed="rId2"/>
          <a:stretch/>
        </p:blipFill>
        <p:spPr>
          <a:xfrm>
            <a:off x="7969320" y="87840"/>
            <a:ext cx="4222440" cy="826200"/>
          </a:xfrm>
          <a:prstGeom prst="rect">
            <a:avLst/>
          </a:prstGeom>
          <a:ln w="0">
            <a:noFill/>
          </a:ln>
        </p:spPr>
      </p:pic>
      <p:sp>
        <p:nvSpPr>
          <p:cNvPr id="258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15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160C45B-B250-A9A1-6AC0-F5499E279CDC}"/>
              </a:ext>
            </a:extLst>
          </p:cNvPr>
          <p:cNvSpPr txBox="1"/>
          <p:nvPr/>
        </p:nvSpPr>
        <p:spPr>
          <a:xfrm>
            <a:off x="7969320" y="823694"/>
            <a:ext cx="7761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/>
              <a:t>2007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Immagine 7"/>
          <p:cNvPicPr/>
          <p:nvPr/>
        </p:nvPicPr>
        <p:blipFill>
          <a:blip r:embed="rId2"/>
          <a:stretch/>
        </p:blipFill>
        <p:spPr>
          <a:xfrm>
            <a:off x="7526520" y="0"/>
            <a:ext cx="4665240" cy="1146600"/>
          </a:xfrm>
          <a:prstGeom prst="rect">
            <a:avLst/>
          </a:prstGeom>
          <a:ln w="0">
            <a:noFill/>
          </a:ln>
        </p:spPr>
      </p:pic>
      <p:sp>
        <p:nvSpPr>
          <p:cNvPr id="260" name="Rettangolo 12"/>
          <p:cNvSpPr/>
          <p:nvPr/>
        </p:nvSpPr>
        <p:spPr>
          <a:xfrm>
            <a:off x="2842560" y="1665360"/>
            <a:ext cx="6248880" cy="672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MULTIFATTORIALE - MULTIDISCIPLINARE - PERSONALIZZATO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1" name="Rettangolo 1"/>
          <p:cNvSpPr/>
          <p:nvPr/>
        </p:nvSpPr>
        <p:spPr>
          <a:xfrm>
            <a:off x="517284" y="2448680"/>
            <a:ext cx="4033440" cy="3077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La strategia terapeutica, si basa sulla combinazione di diversi interventi: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 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342900" indent="-342900" defTabSz="914400">
              <a:lnSpc>
                <a:spcPct val="100000"/>
              </a:lnSpc>
              <a:buAutoNum type="arabicPeriod"/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Modificazioni comportamentali e supporto psicologico</a:t>
            </a:r>
          </a:p>
          <a:p>
            <a:pPr marL="342900" indent="-342900" defTabSz="914400">
              <a:lnSpc>
                <a:spcPct val="100000"/>
              </a:lnSpc>
              <a:buAutoNum type="arabicPeriod"/>
            </a:pP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342900" indent="-342900" defTabSz="914400">
              <a:lnSpc>
                <a:spcPct val="100000"/>
              </a:lnSpc>
              <a:buAutoNum type="arabicPeriod" startAt="2"/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Riabilitazione del pavimento pelvico</a:t>
            </a:r>
          </a:p>
          <a:p>
            <a:pPr marL="342900" indent="-342900" defTabSz="914400">
              <a:lnSpc>
                <a:spcPct val="100000"/>
              </a:lnSpc>
              <a:buAutoNum type="arabicPeriod" startAt="2"/>
            </a:pP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342900" indent="-342900" defTabSz="914400">
              <a:lnSpc>
                <a:spcPct val="100000"/>
              </a:lnSpc>
              <a:buAutoNum type="arabicPeriod" startAt="3"/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Terapia farmacologica</a:t>
            </a:r>
          </a:p>
          <a:p>
            <a:pPr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 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4.  Trattamenti alternativi e chirurgici 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2" name="Rettangolo 4"/>
          <p:cNvSpPr/>
          <p:nvPr/>
        </p:nvSpPr>
        <p:spPr>
          <a:xfrm>
            <a:off x="5075280" y="2421000"/>
            <a:ext cx="4663800" cy="392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Wingdings" charset="2"/>
              <a:buChar char=""/>
            </a:pPr>
            <a:r>
              <a:rPr lang="it-IT" sz="1600" b="0" strike="noStrike" spc="-1" dirty="0">
                <a:solidFill>
                  <a:schemeClr val="dk1"/>
                </a:solidFill>
                <a:latin typeface="Calibri"/>
              </a:rPr>
              <a:t>Incremento dell’attività fisica, </a:t>
            </a:r>
            <a:endParaRPr lang="it-IT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Wingdings" charset="2"/>
              <a:buChar char=""/>
            </a:pPr>
            <a:r>
              <a:rPr lang="it-IT" sz="1600" b="0" strike="noStrike" spc="-1" dirty="0">
                <a:solidFill>
                  <a:schemeClr val="dk1"/>
                </a:solidFill>
                <a:latin typeface="Calibri"/>
              </a:rPr>
              <a:t>Riduzione dell’ansia e dello stress,</a:t>
            </a:r>
            <a:endParaRPr lang="it-IT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Wingdings" charset="2"/>
              <a:buChar char=""/>
            </a:pPr>
            <a:r>
              <a:rPr lang="it-IT" sz="1600" b="0" strike="noStrike" spc="-1" dirty="0">
                <a:solidFill>
                  <a:schemeClr val="dk1"/>
                </a:solidFill>
                <a:latin typeface="Calibri"/>
              </a:rPr>
              <a:t>Cambiamenti in ambito nutrizionale:  ( es: una riduzione del contenuto di grassi o dieta anti infiammatoria iperproteica e povera in glucidi e latticini).</a:t>
            </a:r>
            <a:endParaRPr lang="it-IT" sz="16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6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600" b="0" strike="noStrike" spc="-1" dirty="0">
                <a:solidFill>
                  <a:schemeClr val="dk1"/>
                </a:solidFill>
                <a:latin typeface="Calibri"/>
              </a:rPr>
              <a:t>Disturbi urinari: corretta assunzione di liquidi con eliminazione di alimenti e sostanze potenzialmente irritanti sulla mucosa vescicale. </a:t>
            </a:r>
            <a:endParaRPr lang="it-IT" sz="16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600" b="0" strike="noStrike" spc="-1" dirty="0">
                <a:solidFill>
                  <a:schemeClr val="dk1"/>
                </a:solidFill>
                <a:latin typeface="Calibri"/>
              </a:rPr>
              <a:t>In più: cambiamento nell’igiene quotidiana evitando saponi particolarmente aggressivi, abiti stretti e sintetici. L’applicazione di prodotti topici vaginali a base di acido ialuronico che richiamando liquidi, permettono di mantenere una maggiore idratazione dei tessuti. </a:t>
            </a:r>
            <a:endParaRPr lang="it-IT" sz="1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3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16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4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strike="noStrike" spc="-1">
                <a:solidFill>
                  <a:srgbClr val="C00000"/>
                </a:solidFill>
                <a:latin typeface="Muli"/>
              </a:rPr>
              <a:t>DOLORE PELVICO: TRATTAMENTO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5" name="Freccia in giù 3"/>
          <p:cNvSpPr/>
          <p:nvPr/>
        </p:nvSpPr>
        <p:spPr>
          <a:xfrm rot="16200000">
            <a:off x="4684302" y="3478662"/>
            <a:ext cx="257400" cy="524556"/>
          </a:xfrm>
          <a:prstGeom prst="downArrow">
            <a:avLst>
              <a:gd name="adj1" fmla="val 34883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266" name="Immagine 6"/>
          <p:cNvPicPr/>
          <p:nvPr/>
        </p:nvPicPr>
        <p:blipFill>
          <a:blip r:embed="rId3"/>
          <a:stretch/>
        </p:blipFill>
        <p:spPr>
          <a:xfrm>
            <a:off x="10106280" y="3234960"/>
            <a:ext cx="1341000" cy="1493280"/>
          </a:xfrm>
          <a:prstGeom prst="rect">
            <a:avLst/>
          </a:prstGeom>
          <a:ln w="0">
            <a:noFill/>
          </a:ln>
        </p:spPr>
      </p:pic>
      <p:pic>
        <p:nvPicPr>
          <p:cNvPr id="267" name="Immagine 14"/>
          <p:cNvPicPr/>
          <p:nvPr/>
        </p:nvPicPr>
        <p:blipFill>
          <a:blip r:embed="rId4"/>
          <a:stretch/>
        </p:blipFill>
        <p:spPr>
          <a:xfrm>
            <a:off x="9945720" y="1917000"/>
            <a:ext cx="1658520" cy="1067040"/>
          </a:xfrm>
          <a:prstGeom prst="rect">
            <a:avLst/>
          </a:prstGeom>
          <a:ln w="0">
            <a:noFill/>
          </a:ln>
        </p:spPr>
      </p:pic>
      <p:pic>
        <p:nvPicPr>
          <p:cNvPr id="268" name="Immagine 19"/>
          <p:cNvPicPr/>
          <p:nvPr/>
        </p:nvPicPr>
        <p:blipFill>
          <a:blip r:embed="rId5"/>
          <a:stretch/>
        </p:blipFill>
        <p:spPr>
          <a:xfrm>
            <a:off x="9954360" y="5065560"/>
            <a:ext cx="1663920" cy="1049400"/>
          </a:xfrm>
          <a:prstGeom prst="rect">
            <a:avLst/>
          </a:prstGeom>
          <a:ln w="0">
            <a:noFill/>
          </a:ln>
        </p:spPr>
      </p:pic>
      <p:pic>
        <p:nvPicPr>
          <p:cNvPr id="269" name="Immagine 23"/>
          <p:cNvPicPr/>
          <p:nvPr/>
        </p:nvPicPr>
        <p:blipFill>
          <a:blip r:embed="rId6"/>
          <a:stretch/>
        </p:blipFill>
        <p:spPr>
          <a:xfrm>
            <a:off x="9168840" y="1683506"/>
            <a:ext cx="464400" cy="609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Immagine 7"/>
          <p:cNvPicPr/>
          <p:nvPr/>
        </p:nvPicPr>
        <p:blipFill>
          <a:blip r:embed="rId2"/>
          <a:stretch/>
        </p:blipFill>
        <p:spPr>
          <a:xfrm>
            <a:off x="7526520" y="0"/>
            <a:ext cx="4665240" cy="1146600"/>
          </a:xfrm>
          <a:prstGeom prst="rect">
            <a:avLst/>
          </a:prstGeom>
          <a:ln w="0">
            <a:noFill/>
          </a:ln>
        </p:spPr>
      </p:pic>
      <p:sp>
        <p:nvSpPr>
          <p:cNvPr id="271" name="Rettangolo 4"/>
          <p:cNvSpPr/>
          <p:nvPr/>
        </p:nvSpPr>
        <p:spPr>
          <a:xfrm>
            <a:off x="982800" y="1744920"/>
            <a:ext cx="6365880" cy="3508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La terapia riabilitativa ha dimostrato un importante effetto terapeutico nelle pazienti affette da dolore pelvico cronico soprattutto se associato a ipertono della muscolatura pelvica , ma anche a livello lombare e addominale, o qualora vi siano trigger point muscolo-fasciali.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La terapia </a:t>
            </a: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riabilitativa viene eseguita con programmi personalizzati che la paziente può svolgere in autonomia.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2" name="Rettangolo 9"/>
          <p:cNvSpPr/>
          <p:nvPr/>
        </p:nvSpPr>
        <p:spPr>
          <a:xfrm>
            <a:off x="982800" y="5486400"/>
            <a:ext cx="10116720" cy="858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chemeClr val="dk1"/>
              </a:solidFill>
              <a:latin typeface="Muli"/>
            </a:endParaRPr>
          </a:p>
        </p:txBody>
      </p:sp>
      <p:sp>
        <p:nvSpPr>
          <p:cNvPr id="273" name="CasellaDiTesto 8"/>
          <p:cNvSpPr/>
          <p:nvPr/>
        </p:nvSpPr>
        <p:spPr>
          <a:xfrm>
            <a:off x="982800" y="5578920"/>
            <a:ext cx="1011672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 L’ipertono comporta un aumentato stimolo pro-infiammatorio, alterazione della perfusione, variazioni neuronali che insieme concorrono al mantenimento del circolo vizioso del dolore.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4" name="Freccia circolare a destra 10"/>
          <p:cNvSpPr/>
          <p:nvPr/>
        </p:nvSpPr>
        <p:spPr>
          <a:xfrm flipH="1">
            <a:off x="7450200" y="2711160"/>
            <a:ext cx="621720" cy="274968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75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17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7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strike="noStrike" spc="-1">
                <a:solidFill>
                  <a:srgbClr val="C00000"/>
                </a:solidFill>
                <a:latin typeface="Muli"/>
              </a:rPr>
              <a:t>DOLORE PELVICO: TRATTAMENTO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78" name="Immagine 15"/>
          <p:cNvPicPr/>
          <p:nvPr/>
        </p:nvPicPr>
        <p:blipFill>
          <a:blip r:embed="rId3"/>
          <a:stretch/>
        </p:blipFill>
        <p:spPr>
          <a:xfrm>
            <a:off x="7510759" y="1446825"/>
            <a:ext cx="456840" cy="571320"/>
          </a:xfrm>
          <a:prstGeom prst="rect">
            <a:avLst/>
          </a:prstGeom>
          <a:ln w="0">
            <a:noFill/>
          </a:ln>
        </p:spPr>
      </p:pic>
      <p:pic>
        <p:nvPicPr>
          <p:cNvPr id="279" name="Immagine 19"/>
          <p:cNvPicPr/>
          <p:nvPr/>
        </p:nvPicPr>
        <p:blipFill>
          <a:blip r:embed="rId4"/>
          <a:stretch/>
        </p:blipFill>
        <p:spPr>
          <a:xfrm>
            <a:off x="8159400" y="2475000"/>
            <a:ext cx="3316320" cy="1958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strike="noStrike" spc="-1">
                <a:solidFill>
                  <a:srgbClr val="C00000"/>
                </a:solidFill>
                <a:latin typeface="Muli"/>
              </a:rPr>
              <a:t>DOLORE PELVICO: TRATTAMENTO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4" name="Rettangolo 6"/>
          <p:cNvSpPr/>
          <p:nvPr/>
        </p:nvSpPr>
        <p:spPr>
          <a:xfrm>
            <a:off x="4147705" y="1183680"/>
            <a:ext cx="7013520" cy="21787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Disattivazione dei punti trigger con: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TECNICA DI DIGITOPRESSIONE (COMPRESSIONE ISCHEMICA - compressione del trigger point)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 L'IC modifica la perfusione circolatoria della pelle ed è particolarmente utile nei muscoli che non sono adatti all'allungamento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STRETCHING MANUALE sulla bendeletta muscolare contratta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5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rgbClr val="002060"/>
                </a:solidFill>
                <a:latin typeface="Calibri"/>
              </a:rPr>
              <a:t>19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96" name="Immagine 10"/>
          <p:cNvPicPr/>
          <p:nvPr/>
        </p:nvPicPr>
        <p:blipFill>
          <a:blip r:embed="rId2"/>
          <a:stretch/>
        </p:blipFill>
        <p:spPr>
          <a:xfrm>
            <a:off x="9212760" y="0"/>
            <a:ext cx="2978640" cy="855000"/>
          </a:xfrm>
          <a:prstGeom prst="rect">
            <a:avLst/>
          </a:prstGeom>
          <a:ln w="0">
            <a:noFill/>
          </a:ln>
        </p:spPr>
      </p:pic>
      <p:sp>
        <p:nvSpPr>
          <p:cNvPr id="297" name="Rettangolo 22"/>
          <p:cNvSpPr/>
          <p:nvPr/>
        </p:nvSpPr>
        <p:spPr>
          <a:xfrm>
            <a:off x="7656480" y="162720"/>
            <a:ext cx="611280" cy="56016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98" name="Rettangolo 23"/>
          <p:cNvSpPr/>
          <p:nvPr/>
        </p:nvSpPr>
        <p:spPr>
          <a:xfrm>
            <a:off x="7614000" y="243720"/>
            <a:ext cx="609120" cy="45072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99" name="Rettangolo 1"/>
          <p:cNvSpPr/>
          <p:nvPr/>
        </p:nvSpPr>
        <p:spPr>
          <a:xfrm>
            <a:off x="747266" y="1582230"/>
            <a:ext cx="2900880" cy="46796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ESERCIZI  per rilassare e rafforzare i muscoli pelvici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TERAPIE MANUALI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TERAPIE FISICHE (tecar,..)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ELETTROSTIMOLAZIONE 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RIABILITAZIONE PERINEALE, con anche tecniche di BIOFEEDBACK (prendere conoscenza e controllare contrazione-rilascio dei muscoli del pavimento pelvico)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0" name="Freccia a destra 2"/>
          <p:cNvSpPr/>
          <p:nvPr/>
        </p:nvSpPr>
        <p:spPr>
          <a:xfrm>
            <a:off x="3555303" y="2467395"/>
            <a:ext cx="628920" cy="2649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01" name="Rettangolo 4"/>
          <p:cNvSpPr/>
          <p:nvPr/>
        </p:nvSpPr>
        <p:spPr>
          <a:xfrm>
            <a:off x="4060800" y="5400000"/>
            <a:ext cx="5023800" cy="945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Il biofeedback coadiuva il trattamento chinesiterapico nel rendere elettivo il controllo sulla muscolatura perineale e nel rinforzo muscolare.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2" name="Freccia a destra 5"/>
          <p:cNvSpPr/>
          <p:nvPr/>
        </p:nvSpPr>
        <p:spPr>
          <a:xfrm>
            <a:off x="3548497" y="4092637"/>
            <a:ext cx="628920" cy="2649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03" name="Rettangolo 9"/>
          <p:cNvSpPr/>
          <p:nvPr/>
        </p:nvSpPr>
        <p:spPr>
          <a:xfrm>
            <a:off x="4151480" y="3444120"/>
            <a:ext cx="7023960" cy="1491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L’elettrostimolazione funzionale</a:t>
            </a: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 è una tecnica di riabilitazione passiva; Mediante l’uso di sonde anali o vaginali o elettrodi di superficie si applicano correnti elettriche bifasiche, che producono azioni riflesse (ad es. contrazioni dei muscoli) in grado di riorganizzare meccanismi neurofisiologici</a:t>
            </a:r>
            <a:r>
              <a:rPr lang="it-IT" sz="1800" b="0" strike="noStrike" spc="-1">
                <a:solidFill>
                  <a:srgbClr val="7A7A7A"/>
                </a:solidFill>
                <a:latin typeface="Arial"/>
              </a:rPr>
              <a:t>.</a:t>
            </a: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4" name="Freccia a destra 11"/>
          <p:cNvSpPr/>
          <p:nvPr/>
        </p:nvSpPr>
        <p:spPr>
          <a:xfrm>
            <a:off x="3396960" y="5996695"/>
            <a:ext cx="628920" cy="2649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305" name="Immagine 24"/>
          <p:cNvPicPr/>
          <p:nvPr/>
        </p:nvPicPr>
        <p:blipFill>
          <a:blip r:embed="rId3"/>
          <a:stretch/>
        </p:blipFill>
        <p:spPr>
          <a:xfrm>
            <a:off x="9171360" y="5024160"/>
            <a:ext cx="1893240" cy="1320480"/>
          </a:xfrm>
          <a:prstGeom prst="rect">
            <a:avLst/>
          </a:prstGeom>
          <a:ln w="0">
            <a:noFill/>
          </a:ln>
        </p:spPr>
      </p:pic>
      <p:pic>
        <p:nvPicPr>
          <p:cNvPr id="15" name="Immagine 27">
            <a:extLst>
              <a:ext uri="{FF2B5EF4-FFF2-40B4-BE49-F238E27FC236}">
                <a16:creationId xmlns:a16="http://schemas.microsoft.com/office/drawing/2014/main" id="{D936CC6C-02B0-E54F-A9AA-902A3B1BEB5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317673" y="-13855"/>
            <a:ext cx="2727472" cy="1115815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strike="noStrike" spc="-1">
                <a:solidFill>
                  <a:srgbClr val="C00000"/>
                </a:solidFill>
                <a:latin typeface="Muli"/>
              </a:rPr>
              <a:t>DOLORE PELVICO: TRATTAMENTO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7" name="Rettangolo 6"/>
          <p:cNvSpPr/>
          <p:nvPr/>
        </p:nvSpPr>
        <p:spPr>
          <a:xfrm>
            <a:off x="982800" y="1744920"/>
            <a:ext cx="10153440" cy="7912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Si possono trattare in modo specifico la patologia dei muscoli del pavimento pelvico o, più in generale, trattare il dolore miofasciale se presente. 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8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rgbClr val="002060"/>
                </a:solidFill>
                <a:latin typeface="Calibri"/>
              </a:rPr>
              <a:t>20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9" name="Rettangolo 8"/>
          <p:cNvSpPr/>
          <p:nvPr/>
        </p:nvSpPr>
        <p:spPr>
          <a:xfrm>
            <a:off x="982800" y="2745000"/>
            <a:ext cx="7177680" cy="35996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chemeClr val="dk1"/>
                </a:solidFill>
                <a:latin typeface="Calibri"/>
              </a:rPr>
              <a:t>Il trattamento della sovra-attività del pavimento pelvico e dei punti trigger miofasciali deve essere conside</a:t>
            </a: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rato nella gestione della CPP.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Per i pazienti affetti da CPP e disfunzione dei muscoli del pavimento pelvico, è molto utile imparare come rilassare i muscoli quando inizia il dolore.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In caso di muscoli accorciati, il rilassamento non è sufficiente. 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Lo stretching del muscolo è obbligatorio per riacquistare la lunghezza e la funzione.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rgbClr val="000000"/>
                </a:solidFill>
                <a:latin typeface="Inter"/>
              </a:rPr>
              <a:t>Il trattamento del pavimento pelvico è infatti solo una parte della gestione del dolore, che comprende anche un lavoro su postura e movimento in combinazione con terapia cognitivo comportamentale (CBT). 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10" name="Immagine 10"/>
          <p:cNvPicPr/>
          <p:nvPr/>
        </p:nvPicPr>
        <p:blipFill>
          <a:blip r:embed="rId2"/>
          <a:stretch/>
        </p:blipFill>
        <p:spPr>
          <a:xfrm>
            <a:off x="9212760" y="0"/>
            <a:ext cx="2978640" cy="855000"/>
          </a:xfrm>
          <a:prstGeom prst="rect">
            <a:avLst/>
          </a:prstGeom>
          <a:ln w="0">
            <a:noFill/>
          </a:ln>
        </p:spPr>
      </p:pic>
      <p:pic>
        <p:nvPicPr>
          <p:cNvPr id="311" name="Immagine 12"/>
          <p:cNvPicPr/>
          <p:nvPr/>
        </p:nvPicPr>
        <p:blipFill>
          <a:blip r:embed="rId3"/>
          <a:stretch/>
        </p:blipFill>
        <p:spPr>
          <a:xfrm>
            <a:off x="9340560" y="727920"/>
            <a:ext cx="2850840" cy="864360"/>
          </a:xfrm>
          <a:prstGeom prst="rect">
            <a:avLst/>
          </a:prstGeom>
          <a:ln w="0">
            <a:noFill/>
          </a:ln>
        </p:spPr>
      </p:pic>
      <p:sp>
        <p:nvSpPr>
          <p:cNvPr id="312" name="Rettangolo 13"/>
          <p:cNvSpPr/>
          <p:nvPr/>
        </p:nvSpPr>
        <p:spPr>
          <a:xfrm>
            <a:off x="8555040" y="3537000"/>
            <a:ext cx="1022040" cy="50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DOLORE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3" name="Rettangolo 14"/>
          <p:cNvSpPr/>
          <p:nvPr/>
        </p:nvSpPr>
        <p:spPr>
          <a:xfrm>
            <a:off x="10047240" y="3544200"/>
            <a:ext cx="1017360" cy="50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SPASMO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4" name="Freccia circolare in giù 15"/>
          <p:cNvSpPr/>
          <p:nvPr/>
        </p:nvSpPr>
        <p:spPr>
          <a:xfrm>
            <a:off x="8984160" y="3165840"/>
            <a:ext cx="1739880" cy="37044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tx2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15" name="Freccia circolare in giù 16"/>
          <p:cNvSpPr/>
          <p:nvPr/>
        </p:nvSpPr>
        <p:spPr>
          <a:xfrm rot="10800000">
            <a:off x="8960040" y="4066200"/>
            <a:ext cx="1739880" cy="370440"/>
          </a:xfrm>
          <a:prstGeom prst="curvedDownArrow">
            <a:avLst>
              <a:gd name="adj1" fmla="val 25000"/>
              <a:gd name="adj2" fmla="val 50000"/>
              <a:gd name="adj3" fmla="val 25000"/>
            </a:avLst>
          </a:prstGeom>
          <a:solidFill>
            <a:schemeClr val="tx2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16" name="Segno di moltiplicazione 17"/>
          <p:cNvSpPr/>
          <p:nvPr/>
        </p:nvSpPr>
        <p:spPr>
          <a:xfrm>
            <a:off x="9613440" y="3018600"/>
            <a:ext cx="392760" cy="304560"/>
          </a:xfrm>
          <a:prstGeom prst="mathMultiply">
            <a:avLst>
              <a:gd name="adj1" fmla="val 2352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17" name="Segno di moltiplicazione 18"/>
          <p:cNvSpPr/>
          <p:nvPr/>
        </p:nvSpPr>
        <p:spPr>
          <a:xfrm>
            <a:off x="9637920" y="4281840"/>
            <a:ext cx="392760" cy="304560"/>
          </a:xfrm>
          <a:prstGeom prst="mathMultiply">
            <a:avLst>
              <a:gd name="adj1" fmla="val 23520"/>
            </a:avLst>
          </a:prstGeom>
          <a:solidFill>
            <a:srgbClr val="4472C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18" name="Freccia a destra 19"/>
          <p:cNvSpPr/>
          <p:nvPr/>
        </p:nvSpPr>
        <p:spPr>
          <a:xfrm>
            <a:off x="7836480" y="3696840"/>
            <a:ext cx="628920" cy="2649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319" name="Immagine 21"/>
          <p:cNvPicPr/>
          <p:nvPr/>
        </p:nvPicPr>
        <p:blipFill>
          <a:blip r:embed="rId4"/>
          <a:stretch/>
        </p:blipFill>
        <p:spPr>
          <a:xfrm>
            <a:off x="5742000" y="0"/>
            <a:ext cx="1995480" cy="1665000"/>
          </a:xfrm>
          <a:prstGeom prst="rect">
            <a:avLst/>
          </a:prstGeom>
          <a:ln w="0">
            <a:noFill/>
          </a:ln>
        </p:spPr>
      </p:pic>
      <p:sp>
        <p:nvSpPr>
          <p:cNvPr id="320" name="Rettangolo 22"/>
          <p:cNvSpPr/>
          <p:nvPr/>
        </p:nvSpPr>
        <p:spPr>
          <a:xfrm>
            <a:off x="7656480" y="162720"/>
            <a:ext cx="611280" cy="56016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21" name="Rettangolo 23"/>
          <p:cNvSpPr/>
          <p:nvPr/>
        </p:nvSpPr>
        <p:spPr>
          <a:xfrm>
            <a:off x="7614000" y="243720"/>
            <a:ext cx="609120" cy="45072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dk1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Rettangolo 7"/>
          <p:cNvSpPr/>
          <p:nvPr/>
        </p:nvSpPr>
        <p:spPr>
          <a:xfrm>
            <a:off x="982800" y="2375640"/>
            <a:ext cx="8076960" cy="39693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chemeClr val="dk1"/>
              </a:solidFill>
              <a:highlight>
                <a:srgbClr val="DCE5F4"/>
              </a:highlight>
              <a:latin typeface="Muli"/>
            </a:endParaRPr>
          </a:p>
        </p:txBody>
      </p:sp>
      <p:sp>
        <p:nvSpPr>
          <p:cNvPr id="323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strike="noStrike" spc="-1">
                <a:solidFill>
                  <a:srgbClr val="C00000"/>
                </a:solidFill>
                <a:latin typeface="Muli"/>
              </a:rPr>
              <a:t>DOLORE PELVICO: TRATTAMENTO FARMACOLOGICO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4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21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5" name="CasellaDiTesto 6"/>
          <p:cNvSpPr/>
          <p:nvPr/>
        </p:nvSpPr>
        <p:spPr>
          <a:xfrm>
            <a:off x="1108440" y="2466360"/>
            <a:ext cx="8043480" cy="3381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ANALGESICI DA BANCO (acetaminofene, farmaci antinfiammatori non steroidei)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Se il sollievo dal dolore è inadeguato e il dolore pelvico è ciclico, si raccomanda: TERAPIA ORMONALE SOSTITUTIVA  (pillola contraccettiva orale o dispositivo intrauterino).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Se il trattamento ormonale è inefficace, se il dolore della paziente non è ciclico o se si sospetta che il dolore pelvico sia neuropatico, è essenziale valutare la paziente per individuare un disturbo dell'umore sottostante.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6" name="Rettangolo 8"/>
          <p:cNvSpPr/>
          <p:nvPr/>
        </p:nvSpPr>
        <p:spPr>
          <a:xfrm>
            <a:off x="982800" y="1665360"/>
            <a:ext cx="5526720" cy="363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Se: DOLORE DI ORIGINE SCONOSCIUTA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7" name="Ovale 9"/>
          <p:cNvSpPr/>
          <p:nvPr/>
        </p:nvSpPr>
        <p:spPr>
          <a:xfrm>
            <a:off x="469800" y="2432880"/>
            <a:ext cx="410760" cy="419040"/>
          </a:xfrm>
          <a:prstGeom prst="ellipse">
            <a:avLst/>
          </a:prstGeom>
          <a:solidFill>
            <a:schemeClr val="bg2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Calibri"/>
              </a:rPr>
              <a:t>1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8" name="Ovale 10"/>
          <p:cNvSpPr/>
          <p:nvPr/>
        </p:nvSpPr>
        <p:spPr>
          <a:xfrm>
            <a:off x="487800" y="3327120"/>
            <a:ext cx="410760" cy="419040"/>
          </a:xfrm>
          <a:prstGeom prst="ellipse">
            <a:avLst/>
          </a:prstGeom>
          <a:solidFill>
            <a:schemeClr val="bg2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Calibri"/>
              </a:rPr>
              <a:t>2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9" name="Ovale 11"/>
          <p:cNvSpPr/>
          <p:nvPr/>
        </p:nvSpPr>
        <p:spPr>
          <a:xfrm>
            <a:off x="480960" y="4721040"/>
            <a:ext cx="410760" cy="419040"/>
          </a:xfrm>
          <a:prstGeom prst="ellipse">
            <a:avLst/>
          </a:prstGeom>
          <a:solidFill>
            <a:schemeClr val="bg2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Calibri"/>
              </a:rPr>
              <a:t>3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0" name="Freccia in giù 12"/>
          <p:cNvSpPr/>
          <p:nvPr/>
        </p:nvSpPr>
        <p:spPr>
          <a:xfrm>
            <a:off x="2550240" y="2869200"/>
            <a:ext cx="200880" cy="3603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31" name="Freccia in giù 13"/>
          <p:cNvSpPr/>
          <p:nvPr/>
        </p:nvSpPr>
        <p:spPr>
          <a:xfrm>
            <a:off x="3826800" y="4119120"/>
            <a:ext cx="208080" cy="361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32" name="Freccia in giù 14"/>
          <p:cNvSpPr/>
          <p:nvPr/>
        </p:nvSpPr>
        <p:spPr>
          <a:xfrm>
            <a:off x="6527880" y="5511600"/>
            <a:ext cx="224640" cy="361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33" name="Rettangolo 15"/>
          <p:cNvSpPr/>
          <p:nvPr/>
        </p:nvSpPr>
        <p:spPr>
          <a:xfrm>
            <a:off x="5662440" y="5897160"/>
            <a:ext cx="2616840" cy="363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Terapia ANTIDEPRESSIVA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34" name="Immagine 17"/>
          <p:cNvPicPr/>
          <p:nvPr/>
        </p:nvPicPr>
        <p:blipFill>
          <a:blip r:embed="rId2"/>
          <a:stretch/>
        </p:blipFill>
        <p:spPr>
          <a:xfrm>
            <a:off x="9140400" y="4363920"/>
            <a:ext cx="1924200" cy="1352880"/>
          </a:xfrm>
          <a:prstGeom prst="rect">
            <a:avLst/>
          </a:prstGeom>
          <a:ln w="0">
            <a:noFill/>
          </a:ln>
        </p:spPr>
      </p:pic>
      <p:pic>
        <p:nvPicPr>
          <p:cNvPr id="335" name="Immagine 19"/>
          <p:cNvPicPr/>
          <p:nvPr/>
        </p:nvPicPr>
        <p:blipFill>
          <a:blip r:embed="rId3"/>
          <a:stretch/>
        </p:blipFill>
        <p:spPr>
          <a:xfrm>
            <a:off x="7819920" y="80280"/>
            <a:ext cx="4310280" cy="1584720"/>
          </a:xfrm>
          <a:prstGeom prst="rect">
            <a:avLst/>
          </a:prstGeom>
          <a:ln w="0">
            <a:noFill/>
          </a:ln>
        </p:spPr>
      </p:pic>
      <p:sp>
        <p:nvSpPr>
          <p:cNvPr id="336" name="Ovale 22"/>
          <p:cNvSpPr/>
          <p:nvPr/>
        </p:nvSpPr>
        <p:spPr>
          <a:xfrm>
            <a:off x="9387000" y="2506680"/>
            <a:ext cx="1677600" cy="947520"/>
          </a:xfrm>
          <a:prstGeom prst="ellipse">
            <a:avLst/>
          </a:prstGeom>
          <a:solidFill>
            <a:schemeClr val="bg1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i="1" u="sng" strike="noStrike" spc="-1">
                <a:solidFill>
                  <a:schemeClr val="dk1"/>
                </a:solidFill>
                <a:uFillTx/>
                <a:latin typeface="Muli"/>
              </a:rPr>
              <a:t>A grandi linee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37" name="Immagine 24"/>
          <p:cNvPicPr/>
          <p:nvPr/>
        </p:nvPicPr>
        <p:blipFill>
          <a:blip r:embed="rId4"/>
          <a:stretch/>
        </p:blipFill>
        <p:spPr>
          <a:xfrm>
            <a:off x="8611560" y="1775160"/>
            <a:ext cx="372600" cy="4924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ttangolo 12"/>
          <p:cNvSpPr/>
          <p:nvPr/>
        </p:nvSpPr>
        <p:spPr>
          <a:xfrm>
            <a:off x="1055520" y="1665360"/>
            <a:ext cx="5256000" cy="42876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Il dolore cronico affligge maggiormente le donne.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rgbClr val="006600"/>
                </a:solidFill>
                <a:latin typeface="Calibri"/>
              </a:rPr>
              <a:t>2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u="sng" strike="noStrike" spc="-1">
                <a:solidFill>
                  <a:srgbClr val="C00000"/>
                </a:solidFill>
                <a:uFillTx/>
                <a:latin typeface="Muli"/>
              </a:rPr>
              <a:t>PERCEZIONE DEL DOLORE: MASCHI E FEMMINE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Titolo 1"/>
          <p:cNvSpPr/>
          <p:nvPr/>
        </p:nvSpPr>
        <p:spPr>
          <a:xfrm>
            <a:off x="490320" y="49896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endParaRPr lang="it-IT" sz="2800" b="1" strike="noStrike" spc="-1">
              <a:solidFill>
                <a:srgbClr val="C00000"/>
              </a:solidFill>
              <a:latin typeface="Calibri Light"/>
            </a:endParaRPr>
          </a:p>
        </p:txBody>
      </p:sp>
      <p:sp>
        <p:nvSpPr>
          <p:cNvPr id="75" name="Titolo 1"/>
          <p:cNvSpPr/>
          <p:nvPr/>
        </p:nvSpPr>
        <p:spPr>
          <a:xfrm>
            <a:off x="555480" y="39852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endParaRPr lang="it-IT" sz="2800" b="1" strike="noStrike" spc="-1" dirty="0">
              <a:solidFill>
                <a:srgbClr val="C00000"/>
              </a:solidFill>
              <a:latin typeface="Calibri Light"/>
            </a:endParaRPr>
          </a:p>
        </p:txBody>
      </p:sp>
      <p:sp>
        <p:nvSpPr>
          <p:cNvPr id="76" name="Rettangolo 17"/>
          <p:cNvSpPr/>
          <p:nvPr/>
        </p:nvSpPr>
        <p:spPr>
          <a:xfrm>
            <a:off x="6676200" y="3302640"/>
            <a:ext cx="4459680" cy="41328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Gli uomini: principalmente: dolore somatico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Rettangolo 28"/>
          <p:cNvSpPr/>
          <p:nvPr/>
        </p:nvSpPr>
        <p:spPr>
          <a:xfrm>
            <a:off x="7157880" y="1665360"/>
            <a:ext cx="3978000" cy="121896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endParaRPr lang="it-IT" sz="1800" b="0" strike="noStrike" spc="-1">
              <a:solidFill>
                <a:schemeClr val="dk2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78" name="CasellaDiTesto 29"/>
          <p:cNvSpPr/>
          <p:nvPr/>
        </p:nvSpPr>
        <p:spPr>
          <a:xfrm>
            <a:off x="7695000" y="1665360"/>
            <a:ext cx="3440880" cy="173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Cause genetiche,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Cause ormonali,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Cause socioculturali,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Aspetti di natura antropologica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Rettangolo 7"/>
          <p:cNvSpPr/>
          <p:nvPr/>
        </p:nvSpPr>
        <p:spPr>
          <a:xfrm>
            <a:off x="1055520" y="3302640"/>
            <a:ext cx="4430520" cy="41328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>
                <a:solidFill>
                  <a:schemeClr val="dk2">
                    <a:lumMod val="75000"/>
                  </a:schemeClr>
                </a:solidFill>
                <a:latin typeface="Muli"/>
              </a:rPr>
              <a:t>Le </a:t>
            </a: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donne: principalmente dolore viscerale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Diverso da 13"/>
          <p:cNvSpPr/>
          <p:nvPr/>
        </p:nvSpPr>
        <p:spPr>
          <a:xfrm>
            <a:off x="5619240" y="3204360"/>
            <a:ext cx="992520" cy="619200"/>
          </a:xfrm>
          <a:prstGeom prst="mathNotEqual">
            <a:avLst>
              <a:gd name="adj1" fmla="val 23520"/>
              <a:gd name="adj2" fmla="val 6600000"/>
              <a:gd name="adj3" fmla="val 11760"/>
            </a:avLst>
          </a:prstGeom>
          <a:solidFill>
            <a:srgbClr val="C00000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81" name="Freccia in giù 14"/>
          <p:cNvSpPr/>
          <p:nvPr/>
        </p:nvSpPr>
        <p:spPr>
          <a:xfrm rot="2737200">
            <a:off x="5391000" y="4327560"/>
            <a:ext cx="281160" cy="7203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82" name="Freccia in giù 15"/>
          <p:cNvSpPr/>
          <p:nvPr/>
        </p:nvSpPr>
        <p:spPr>
          <a:xfrm rot="19071000">
            <a:off x="6546960" y="4327560"/>
            <a:ext cx="281160" cy="7203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83" name="Rettangolo 16"/>
          <p:cNvSpPr/>
          <p:nvPr/>
        </p:nvSpPr>
        <p:spPr>
          <a:xfrm>
            <a:off x="5402880" y="3916440"/>
            <a:ext cx="1405800" cy="42876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 DIFFERENZE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4" name="Rettangolo 19"/>
          <p:cNvSpPr/>
          <p:nvPr/>
        </p:nvSpPr>
        <p:spPr>
          <a:xfrm>
            <a:off x="3108240" y="4978800"/>
            <a:ext cx="2377800" cy="42876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 QUALITATIVE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Rettangolo 21"/>
          <p:cNvSpPr/>
          <p:nvPr/>
        </p:nvSpPr>
        <p:spPr>
          <a:xfrm>
            <a:off x="6690960" y="4976640"/>
            <a:ext cx="2398680" cy="42876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 QUANTITATIVE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Rettangolo 24"/>
          <p:cNvSpPr/>
          <p:nvPr/>
        </p:nvSpPr>
        <p:spPr>
          <a:xfrm>
            <a:off x="3108240" y="5481720"/>
            <a:ext cx="2378520" cy="43560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Sistema oppioide,..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Rettangolo 30"/>
          <p:cNvSpPr/>
          <p:nvPr/>
        </p:nvSpPr>
        <p:spPr>
          <a:xfrm>
            <a:off x="6705720" y="5483520"/>
            <a:ext cx="4430520" cy="86112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Modulazione del dolore, soglia del dolore più bassa nelle donne,..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Freccia in giù 33"/>
          <p:cNvSpPr/>
          <p:nvPr/>
        </p:nvSpPr>
        <p:spPr>
          <a:xfrm rot="16200000">
            <a:off x="6565680" y="1530720"/>
            <a:ext cx="281160" cy="7203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89" name="Immagine 36"/>
          <p:cNvPicPr/>
          <p:nvPr/>
        </p:nvPicPr>
        <p:blipFill>
          <a:blip r:embed="rId2"/>
          <a:stretch/>
        </p:blipFill>
        <p:spPr>
          <a:xfrm>
            <a:off x="7236720" y="22320"/>
            <a:ext cx="4955040" cy="1314360"/>
          </a:xfrm>
          <a:prstGeom prst="rect">
            <a:avLst/>
          </a:prstGeom>
          <a:ln w="0">
            <a:noFill/>
          </a:ln>
        </p:spPr>
      </p:pic>
      <p:pic>
        <p:nvPicPr>
          <p:cNvPr id="90" name="Immagine 40"/>
          <p:cNvPicPr/>
          <p:nvPr/>
        </p:nvPicPr>
        <p:blipFill>
          <a:blip r:embed="rId3"/>
          <a:stretch/>
        </p:blipFill>
        <p:spPr>
          <a:xfrm>
            <a:off x="351000" y="4894200"/>
            <a:ext cx="2591280" cy="1450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Rettangolo 25"/>
          <p:cNvSpPr/>
          <p:nvPr/>
        </p:nvSpPr>
        <p:spPr>
          <a:xfrm>
            <a:off x="4248720" y="5433120"/>
            <a:ext cx="1298520" cy="2610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57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 dirty="0">
                <a:solidFill>
                  <a:schemeClr val="dk1"/>
                </a:solidFill>
                <a:latin typeface="Calibri"/>
              </a:rPr>
              <a:t>22</a:t>
            </a:r>
            <a:endParaRPr lang="it-IT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9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strike="noStrike" spc="-1">
                <a:solidFill>
                  <a:srgbClr val="C00000"/>
                </a:solidFill>
                <a:latin typeface="Muli"/>
              </a:rPr>
              <a:t>DOLORE PELVICO: TRATTAMENTO CHIRURGICO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0" name="Rettangolo 1"/>
          <p:cNvSpPr/>
          <p:nvPr/>
        </p:nvSpPr>
        <p:spPr>
          <a:xfrm>
            <a:off x="982800" y="1728000"/>
            <a:ext cx="7338960" cy="46166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- </a:t>
            </a: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Nei casi refrattari alle prime linee di terapia, fa parte della terza linea di terapia: l’iniezione di tossina botulinica a livello della muscolatura del pavimento pelvico per il trattamento dell’ipertono, a livello del vestibolo o a livello vescicale per ridurre l’urgenza minzionale.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Oltre all’effetto miorilassante, è di aiuto l’effetto analgesico e antinfiammatorio della tossina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L’effetto della tossina botulinica dura circa 6-8 mesi, pertanto in alcuni casi può essere necessaria la ripetizione della procedura.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- Quando viene riscontrato DPC con associata endometriosi pelvica o aderenze in stadio iniziale, la chirurgia laparoscopica conservativa dà un miglioramento del dolore per i 6-12 mesi successivi, con un tasso di reintervento nei 24 mesi successivi dal 15 al 50%.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61" name="Immagine 3"/>
          <p:cNvPicPr/>
          <p:nvPr/>
        </p:nvPicPr>
        <p:blipFill>
          <a:blip r:embed="rId2"/>
          <a:stretch/>
        </p:blipFill>
        <p:spPr>
          <a:xfrm>
            <a:off x="8786160" y="1860480"/>
            <a:ext cx="2404440" cy="2056680"/>
          </a:xfrm>
          <a:prstGeom prst="rect">
            <a:avLst/>
          </a:prstGeom>
          <a:ln w="0">
            <a:noFill/>
          </a:ln>
        </p:spPr>
      </p:pic>
      <p:pic>
        <p:nvPicPr>
          <p:cNvPr id="362" name="Immagine 5"/>
          <p:cNvPicPr/>
          <p:nvPr/>
        </p:nvPicPr>
        <p:blipFill>
          <a:blip r:embed="rId3"/>
          <a:stretch/>
        </p:blipFill>
        <p:spPr>
          <a:xfrm>
            <a:off x="9077760" y="4309200"/>
            <a:ext cx="2012040" cy="17478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PlaceHolder 1"/>
          <p:cNvSpPr>
            <a:spLocks noGrp="1"/>
          </p:cNvSpPr>
          <p:nvPr>
            <p:ph type="title"/>
          </p:nvPr>
        </p:nvSpPr>
        <p:spPr>
          <a:xfrm>
            <a:off x="479520" y="447840"/>
            <a:ext cx="10874160" cy="5281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it-IT" sz="2600" b="1" u="sng" strike="noStrike" spc="-1">
                <a:solidFill>
                  <a:srgbClr val="C00000"/>
                </a:solidFill>
                <a:uFillTx/>
                <a:latin typeface="Muli"/>
              </a:rPr>
              <a:t>ENDOMETRIOSI, DOLORE E QOL</a:t>
            </a:r>
            <a:endParaRPr lang="it-IT" sz="26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4" name="CasellaDiTesto 4"/>
          <p:cNvSpPr/>
          <p:nvPr/>
        </p:nvSpPr>
        <p:spPr>
          <a:xfrm>
            <a:off x="957960" y="1296000"/>
            <a:ext cx="101779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800" b="0" strike="noStrike" spc="-1">
                <a:solidFill>
                  <a:srgbClr val="212121"/>
                </a:solidFill>
                <a:highlight>
                  <a:srgbClr val="FFFFFF"/>
                </a:highlight>
                <a:latin typeface="Muli"/>
              </a:rPr>
              <a:t> 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5" name="CasellaDiTesto 1"/>
          <p:cNvSpPr/>
          <p:nvPr/>
        </p:nvSpPr>
        <p:spPr>
          <a:xfrm>
            <a:off x="1055520" y="1665360"/>
            <a:ext cx="8048520" cy="66132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Ci sono molti studi che documentano l’impatto negativo dell’endometriosi sulla QOF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6" name="CasellaDiTesto 2"/>
          <p:cNvSpPr/>
          <p:nvPr/>
        </p:nvSpPr>
        <p:spPr>
          <a:xfrm>
            <a:off x="4159080" y="2437560"/>
            <a:ext cx="3401640" cy="66132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Il DOLORE: maggior responsabile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7" name="Freccia in giù 3"/>
          <p:cNvSpPr/>
          <p:nvPr/>
        </p:nvSpPr>
        <p:spPr>
          <a:xfrm>
            <a:off x="5909040" y="2030040"/>
            <a:ext cx="300600" cy="392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68" name="Freccia in giù 6"/>
          <p:cNvSpPr/>
          <p:nvPr/>
        </p:nvSpPr>
        <p:spPr>
          <a:xfrm>
            <a:off x="3907440" y="3578040"/>
            <a:ext cx="30060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69" name="CasellaDiTesto 7"/>
          <p:cNvSpPr/>
          <p:nvPr/>
        </p:nvSpPr>
        <p:spPr>
          <a:xfrm>
            <a:off x="1055520" y="4016160"/>
            <a:ext cx="4897800" cy="259884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222A35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Deterioramento della qualità del sonno,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222A35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Aumento dello stress percepito,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222A35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Bassi livelli di attività,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222A35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Aumento delle patologie psicologiche (ansia e depressione),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222A35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Compromissione dell’attività sessuale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0" name="CasellaDiTesto 8"/>
          <p:cNvSpPr/>
          <p:nvPr/>
        </p:nvSpPr>
        <p:spPr>
          <a:xfrm>
            <a:off x="6400800" y="5239440"/>
            <a:ext cx="4663800" cy="66132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Deterioramento delle relazioni personali/sociali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1" name="Freccia in giù 9"/>
          <p:cNvSpPr/>
          <p:nvPr/>
        </p:nvSpPr>
        <p:spPr>
          <a:xfrm rot="16200000">
            <a:off x="6015600" y="5230800"/>
            <a:ext cx="30060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72" name="CasellaDiTesto 10"/>
          <p:cNvSpPr/>
          <p:nvPr/>
        </p:nvSpPr>
        <p:spPr>
          <a:xfrm>
            <a:off x="1055520" y="3213000"/>
            <a:ext cx="8343720" cy="66132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La percezione del dolore influenza la funzionalità emotiva in toto della paziente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3" name="Freccia in giù 11"/>
          <p:cNvSpPr/>
          <p:nvPr/>
        </p:nvSpPr>
        <p:spPr>
          <a:xfrm>
            <a:off x="5909040" y="2819520"/>
            <a:ext cx="300600" cy="38232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74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 dirty="0">
                <a:solidFill>
                  <a:schemeClr val="dk1"/>
                </a:solidFill>
                <a:latin typeface="Calibri"/>
              </a:rPr>
              <a:t>23</a:t>
            </a:r>
            <a:endParaRPr lang="it-IT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75" name="Immagine 19"/>
          <p:cNvPicPr/>
          <p:nvPr/>
        </p:nvPicPr>
        <p:blipFill>
          <a:blip r:embed="rId2"/>
          <a:stretch/>
        </p:blipFill>
        <p:spPr>
          <a:xfrm>
            <a:off x="9488160" y="3176640"/>
            <a:ext cx="1680840" cy="1935720"/>
          </a:xfrm>
          <a:prstGeom prst="rect">
            <a:avLst/>
          </a:prstGeom>
          <a:ln w="0">
            <a:noFill/>
          </a:ln>
        </p:spPr>
      </p:pic>
      <p:pic>
        <p:nvPicPr>
          <p:cNvPr id="376" name="Immagine 21"/>
          <p:cNvPicPr/>
          <p:nvPr/>
        </p:nvPicPr>
        <p:blipFill>
          <a:blip r:embed="rId3"/>
          <a:stretch/>
        </p:blipFill>
        <p:spPr>
          <a:xfrm>
            <a:off x="7155000" y="3636720"/>
            <a:ext cx="2362320" cy="1388880"/>
          </a:xfrm>
          <a:prstGeom prst="rect">
            <a:avLst/>
          </a:prstGeom>
          <a:ln w="0">
            <a:noFill/>
          </a:ln>
        </p:spPr>
      </p:pic>
      <p:pic>
        <p:nvPicPr>
          <p:cNvPr id="377" name="Immagine 15"/>
          <p:cNvPicPr/>
          <p:nvPr/>
        </p:nvPicPr>
        <p:blipFill>
          <a:blip r:embed="rId4"/>
          <a:stretch/>
        </p:blipFill>
        <p:spPr>
          <a:xfrm>
            <a:off x="9301320" y="0"/>
            <a:ext cx="2890440" cy="23529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Titolo 1"/>
          <p:cNvSpPr/>
          <p:nvPr/>
        </p:nvSpPr>
        <p:spPr>
          <a:xfrm>
            <a:off x="479520" y="4478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u="sng" strike="noStrike" spc="-1">
                <a:solidFill>
                  <a:srgbClr val="C00000"/>
                </a:solidFill>
                <a:uFillTx/>
                <a:latin typeface="Muli"/>
              </a:rPr>
              <a:t>ENDOMETRIOSI E FERTILITÀ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9" name="CasellaDiTesto 18"/>
          <p:cNvSpPr/>
          <p:nvPr/>
        </p:nvSpPr>
        <p:spPr>
          <a:xfrm>
            <a:off x="957960" y="1296000"/>
            <a:ext cx="101779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800" b="0" strike="noStrike" spc="-1">
                <a:solidFill>
                  <a:srgbClr val="212121"/>
                </a:solidFill>
                <a:highlight>
                  <a:srgbClr val="FFFFFF"/>
                </a:highlight>
                <a:latin typeface="Muli"/>
              </a:rPr>
              <a:t> 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0" name="CasellaDiTesto 19"/>
          <p:cNvSpPr/>
          <p:nvPr/>
        </p:nvSpPr>
        <p:spPr>
          <a:xfrm>
            <a:off x="1019160" y="1665360"/>
            <a:ext cx="3058920" cy="66132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Difficoltà nel concepimento.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1" name="CasellaDiTesto 23"/>
          <p:cNvSpPr/>
          <p:nvPr/>
        </p:nvSpPr>
        <p:spPr>
          <a:xfrm>
            <a:off x="1019160" y="3854880"/>
            <a:ext cx="5076360" cy="244008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Aumentato rischio di: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222A35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Nascite pretermine,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222A35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Aborto spontaneo,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222A35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Placenta previa,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222A35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Neonato piccolo per età gestazionale,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222A35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Parto cesareo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2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 dirty="0">
                <a:solidFill>
                  <a:schemeClr val="dk1"/>
                </a:solidFill>
                <a:latin typeface="Calibri"/>
              </a:rPr>
              <a:t>24</a:t>
            </a:r>
            <a:endParaRPr lang="it-IT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3" name="Immagine 31"/>
          <p:cNvPicPr/>
          <p:nvPr/>
        </p:nvPicPr>
        <p:blipFill>
          <a:blip r:embed="rId2"/>
          <a:stretch/>
        </p:blipFill>
        <p:spPr>
          <a:xfrm>
            <a:off x="8195760" y="0"/>
            <a:ext cx="3995640" cy="1349280"/>
          </a:xfrm>
          <a:prstGeom prst="rect">
            <a:avLst/>
          </a:prstGeom>
          <a:ln w="0">
            <a:noFill/>
          </a:ln>
        </p:spPr>
      </p:pic>
      <p:sp>
        <p:nvSpPr>
          <p:cNvPr id="384" name="Freccia in giù 32"/>
          <p:cNvSpPr/>
          <p:nvPr/>
        </p:nvSpPr>
        <p:spPr>
          <a:xfrm>
            <a:off x="2214720" y="2080800"/>
            <a:ext cx="286200" cy="16880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85" name="Freccia in giù 33"/>
          <p:cNvSpPr/>
          <p:nvPr/>
        </p:nvSpPr>
        <p:spPr>
          <a:xfrm rot="16200000">
            <a:off x="2591640" y="2741400"/>
            <a:ext cx="30060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86" name="CasellaDiTesto 35"/>
          <p:cNvSpPr/>
          <p:nvPr/>
        </p:nvSpPr>
        <p:spPr>
          <a:xfrm>
            <a:off x="3073320" y="2802240"/>
            <a:ext cx="3022200" cy="66132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Marcata riduzione della QoL.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7" name="Ovale 38"/>
          <p:cNvSpPr/>
          <p:nvPr/>
        </p:nvSpPr>
        <p:spPr>
          <a:xfrm>
            <a:off x="6192360" y="2975400"/>
            <a:ext cx="4906800" cy="34272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388" name="CasellaDiTesto 39"/>
          <p:cNvSpPr/>
          <p:nvPr/>
        </p:nvSpPr>
        <p:spPr>
          <a:xfrm>
            <a:off x="6705720" y="3300120"/>
            <a:ext cx="4033080" cy="283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u="sng" strike="noStrike" spc="-1">
                <a:solidFill>
                  <a:schemeClr val="dk1"/>
                </a:solidFill>
                <a:uFillTx/>
                <a:latin typeface="Calibri"/>
              </a:rPr>
              <a:t>CAUSE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Disfunzione asse ipotalamo-ipofisi (aumento fase follicolare, bassi livelli di estradiolo,..);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ridotta espressione dei recettori progestinici (porta resistenza);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aumento LUF (luteinized unruptured follicle);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alterata peristalsi utero-tube.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89" name="Immagine 41"/>
          <p:cNvPicPr/>
          <p:nvPr/>
        </p:nvPicPr>
        <p:blipFill>
          <a:blip r:embed="rId3"/>
          <a:stretch/>
        </p:blipFill>
        <p:spPr>
          <a:xfrm>
            <a:off x="9144000" y="1483200"/>
            <a:ext cx="1955520" cy="1503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PlaceHolder 1"/>
          <p:cNvSpPr>
            <a:spLocks noGrp="1"/>
          </p:cNvSpPr>
          <p:nvPr>
            <p:ph type="title"/>
          </p:nvPr>
        </p:nvSpPr>
        <p:spPr>
          <a:xfrm>
            <a:off x="479520" y="447840"/>
            <a:ext cx="10874160" cy="5281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pPr indent="0" defTabSz="914400">
              <a:lnSpc>
                <a:spcPct val="90000"/>
              </a:lnSpc>
              <a:buNone/>
            </a:pPr>
            <a:r>
              <a:rPr lang="it-IT" sz="2600" b="1" u="sng" strike="noStrike" spc="-1">
                <a:solidFill>
                  <a:srgbClr val="C00000"/>
                </a:solidFill>
                <a:uFillTx/>
                <a:latin typeface="Muli"/>
              </a:rPr>
              <a:t>IL COSTO DELLA MALATTIA</a:t>
            </a:r>
            <a:endParaRPr lang="it-IT" sz="26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91" name="CasellaDiTesto 4"/>
          <p:cNvSpPr/>
          <p:nvPr/>
        </p:nvSpPr>
        <p:spPr>
          <a:xfrm>
            <a:off x="957960" y="1296000"/>
            <a:ext cx="101779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800" b="0" strike="noStrike" spc="-1">
                <a:solidFill>
                  <a:srgbClr val="212121"/>
                </a:solidFill>
                <a:highlight>
                  <a:srgbClr val="FFFFFF"/>
                </a:highlight>
                <a:latin typeface="Muli"/>
              </a:rPr>
              <a:t> 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2" name="CasellaDiTesto 1"/>
          <p:cNvSpPr/>
          <p:nvPr/>
        </p:nvSpPr>
        <p:spPr>
          <a:xfrm>
            <a:off x="1055520" y="1665360"/>
            <a:ext cx="5437440" cy="66132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Il costo della malattia è stato suddiviso in </a:t>
            </a:r>
            <a:r>
              <a:rPr lang="it-IT" sz="1800" b="1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tre</a:t>
            </a: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 categorie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3" name="CasellaDiTesto 10"/>
          <p:cNvSpPr/>
          <p:nvPr/>
        </p:nvSpPr>
        <p:spPr>
          <a:xfrm>
            <a:off x="1055520" y="2223360"/>
            <a:ext cx="2015640" cy="37548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1. SALUTE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4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 dirty="0">
                <a:solidFill>
                  <a:schemeClr val="dk2">
                    <a:lumMod val="50000"/>
                  </a:schemeClr>
                </a:solidFill>
                <a:latin typeface="Calibri"/>
              </a:rPr>
              <a:t>25</a:t>
            </a:r>
            <a:endParaRPr lang="it-IT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5" name="Immagine 17"/>
          <p:cNvPicPr/>
          <p:nvPr/>
        </p:nvPicPr>
        <p:blipFill>
          <a:blip r:embed="rId2"/>
          <a:stretch/>
        </p:blipFill>
        <p:spPr>
          <a:xfrm>
            <a:off x="8121600" y="0"/>
            <a:ext cx="4070160" cy="1789200"/>
          </a:xfrm>
          <a:prstGeom prst="rect">
            <a:avLst/>
          </a:prstGeom>
          <a:ln w="0">
            <a:noFill/>
          </a:ln>
        </p:spPr>
      </p:pic>
      <p:sp>
        <p:nvSpPr>
          <p:cNvPr id="396" name="CasellaDiTesto 18"/>
          <p:cNvSpPr/>
          <p:nvPr/>
        </p:nvSpPr>
        <p:spPr>
          <a:xfrm>
            <a:off x="1060200" y="3172320"/>
            <a:ext cx="2011320" cy="371212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 dirty="0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3. PRODUTTIVITÀ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7" name="CasellaDiTesto 20"/>
          <p:cNvSpPr/>
          <p:nvPr/>
        </p:nvSpPr>
        <p:spPr>
          <a:xfrm>
            <a:off x="1055520" y="2690280"/>
            <a:ext cx="2015640" cy="37548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2. ASSISTENZA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98" name="Immagine 23"/>
          <p:cNvPicPr/>
          <p:nvPr/>
        </p:nvPicPr>
        <p:blipFill>
          <a:blip r:embed="rId3"/>
          <a:stretch/>
        </p:blipFill>
        <p:spPr>
          <a:xfrm>
            <a:off x="5042880" y="2772360"/>
            <a:ext cx="6093000" cy="2980080"/>
          </a:xfrm>
          <a:prstGeom prst="rect">
            <a:avLst/>
          </a:prstGeom>
          <a:ln w="0">
            <a:noFill/>
          </a:ln>
        </p:spPr>
      </p:pic>
      <p:sp>
        <p:nvSpPr>
          <p:cNvPr id="399" name="CasellaDiTesto 24"/>
          <p:cNvSpPr/>
          <p:nvPr/>
        </p:nvSpPr>
        <p:spPr>
          <a:xfrm>
            <a:off x="1510200" y="3814560"/>
            <a:ext cx="1520640" cy="371212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 dirty="0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Maggior costo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0" name="Freccia in giù 25"/>
          <p:cNvSpPr/>
          <p:nvPr/>
        </p:nvSpPr>
        <p:spPr>
          <a:xfrm>
            <a:off x="2191680" y="3547800"/>
            <a:ext cx="157680" cy="266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01" name="CasellaDiTesto 28"/>
          <p:cNvSpPr/>
          <p:nvPr/>
        </p:nvSpPr>
        <p:spPr>
          <a:xfrm>
            <a:off x="1055520" y="4308840"/>
            <a:ext cx="3712680" cy="1752872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Nelle </a:t>
            </a:r>
            <a:r>
              <a:rPr lang="en-US" sz="1800" b="0" strike="noStrike" spc="-1" dirty="0" err="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donne</a:t>
            </a:r>
            <a:r>
              <a:rPr lang="en-US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 </a:t>
            </a:r>
            <a:r>
              <a:rPr lang="en-US" sz="1800" b="0" strike="noStrike" spc="-1" dirty="0" err="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affette</a:t>
            </a:r>
            <a:r>
              <a:rPr lang="en-US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 da CPP, </a:t>
            </a:r>
            <a:r>
              <a:rPr lang="en-US" sz="1800" b="0" strike="noStrike" spc="-1" dirty="0" err="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mediamente</a:t>
            </a:r>
            <a:r>
              <a:rPr lang="en-US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 il </a:t>
            </a:r>
            <a:r>
              <a:rPr lang="en-US" sz="1800" b="0" strike="noStrike" spc="-1" dirty="0" err="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costo-annuo</a:t>
            </a:r>
            <a:r>
              <a:rPr lang="en-US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 per donna </a:t>
            </a:r>
            <a:r>
              <a:rPr lang="en-US" sz="1800" b="0" strike="noStrike" spc="-1" dirty="0" err="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affetta</a:t>
            </a:r>
            <a:r>
              <a:rPr lang="en-US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 equivale a circa: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$ 3000 </a:t>
            </a:r>
            <a:r>
              <a:rPr lang="en-US" sz="1800" b="0" strike="noStrike" spc="-1" dirty="0" err="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costi</a:t>
            </a:r>
            <a:r>
              <a:rPr lang="en-US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 per la salute,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$ 1000 </a:t>
            </a:r>
            <a:r>
              <a:rPr lang="en-US" sz="1800" b="0" strike="noStrike" spc="-1" dirty="0" err="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costi</a:t>
            </a:r>
            <a:r>
              <a:rPr lang="en-US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 di </a:t>
            </a:r>
            <a:r>
              <a:rPr lang="en-US" sz="1800" b="0" strike="noStrike" spc="-1" dirty="0" err="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assistenza</a:t>
            </a:r>
            <a:r>
              <a:rPr lang="en-US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,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$ 13000 </a:t>
            </a:r>
            <a:r>
              <a:rPr lang="en-US" sz="1800" b="0" strike="noStrike" spc="-1" dirty="0" err="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costi</a:t>
            </a:r>
            <a:r>
              <a:rPr lang="en-US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 di </a:t>
            </a:r>
            <a:r>
              <a:rPr lang="en-US" sz="1800" b="0" strike="noStrike" spc="-1" dirty="0" err="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produzione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2" name="CasellaDiTesto 6"/>
          <p:cNvSpPr/>
          <p:nvPr/>
        </p:nvSpPr>
        <p:spPr>
          <a:xfrm>
            <a:off x="3198600" y="2459520"/>
            <a:ext cx="1903680" cy="37548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Costo diretto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3" name="CasellaDiTesto 7"/>
          <p:cNvSpPr/>
          <p:nvPr/>
        </p:nvSpPr>
        <p:spPr>
          <a:xfrm>
            <a:off x="3193920" y="3176640"/>
            <a:ext cx="1903680" cy="37548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Costo indiretto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4" name="Freccia in giù 8"/>
          <p:cNvSpPr/>
          <p:nvPr/>
        </p:nvSpPr>
        <p:spPr>
          <a:xfrm rot="16200000">
            <a:off x="3032280" y="2422080"/>
            <a:ext cx="157680" cy="266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05" name="Freccia in giù 9"/>
          <p:cNvSpPr/>
          <p:nvPr/>
        </p:nvSpPr>
        <p:spPr>
          <a:xfrm rot="16200000">
            <a:off x="3032280" y="2667960"/>
            <a:ext cx="157680" cy="266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06" name="Freccia in giù 11"/>
          <p:cNvSpPr/>
          <p:nvPr/>
        </p:nvSpPr>
        <p:spPr>
          <a:xfrm rot="16200000">
            <a:off x="3037320" y="3243240"/>
            <a:ext cx="157680" cy="266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egnaposto numero diapositiva 7"/>
          <p:cNvSpPr/>
          <p:nvPr/>
        </p:nvSpPr>
        <p:spPr>
          <a:xfrm>
            <a:off x="864108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 dirty="0">
                <a:solidFill>
                  <a:srgbClr val="002060"/>
                </a:solidFill>
                <a:latin typeface="Calibri"/>
              </a:rPr>
              <a:t>26</a:t>
            </a:r>
            <a:endParaRPr lang="it-IT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8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u="sng" strike="noStrike" spc="-1" dirty="0">
                <a:solidFill>
                  <a:schemeClr val="accent1">
                    <a:lumMod val="50000"/>
                  </a:schemeClr>
                </a:solidFill>
                <a:uFillTx/>
                <a:latin typeface="Muli"/>
              </a:rPr>
              <a:t>DOLORE PELVICO CRONICO E DISTURBI DEL SONNO</a:t>
            </a:r>
            <a:endParaRPr lang="it-IT" sz="2600" b="0" strike="noStrike" spc="-1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409" name="Rettangolo 19"/>
          <p:cNvSpPr/>
          <p:nvPr/>
        </p:nvSpPr>
        <p:spPr>
          <a:xfrm>
            <a:off x="1037520" y="1665360"/>
            <a:ext cx="10062000" cy="3596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lt2">
                    <a:lumMod val="10000"/>
                  </a:schemeClr>
                </a:solidFill>
                <a:latin typeface=" muli"/>
              </a:rPr>
              <a:t>Prevalenza di disturbi del sonno nelle persone affette da dolore cronico: tra il 50-80%.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0" name="Rettangolo 21"/>
          <p:cNvSpPr/>
          <p:nvPr/>
        </p:nvSpPr>
        <p:spPr>
          <a:xfrm>
            <a:off x="3480480" y="2249280"/>
            <a:ext cx="3303360" cy="7495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285840" indent="-285840" defTabSz="914400">
              <a:lnSpc>
                <a:spcPct val="100000"/>
              </a:lnSpc>
              <a:buClr>
                <a:srgbClr val="222A35"/>
              </a:buClr>
              <a:buFont typeface="Arial"/>
              <a:buChar char="•"/>
            </a:pPr>
            <a:r>
              <a:rPr lang="it-IT" sz="14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Riduzione qualità di vita,</a:t>
            </a:r>
            <a:endParaRPr lang="it-IT" sz="14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222A35"/>
              </a:buClr>
              <a:buFont typeface="Arial"/>
              <a:buChar char="•"/>
            </a:pPr>
            <a:r>
              <a:rPr lang="it-IT" sz="14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Riduzione della produttività sul lavoro,</a:t>
            </a:r>
            <a:endParaRPr lang="it-IT" sz="14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222A35"/>
              </a:buClr>
              <a:buFont typeface="Arial"/>
              <a:buChar char="•"/>
            </a:pPr>
            <a:r>
              <a:rPr lang="it-IT" sz="14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Riduzione attività personali</a:t>
            </a:r>
            <a:endParaRPr lang="it-IT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1" name="Freccia in giù 31"/>
          <p:cNvSpPr/>
          <p:nvPr/>
        </p:nvSpPr>
        <p:spPr>
          <a:xfrm>
            <a:off x="6203880" y="2030040"/>
            <a:ext cx="300600" cy="392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412" name="Immagine 33"/>
          <p:cNvPicPr/>
          <p:nvPr/>
        </p:nvPicPr>
        <p:blipFill>
          <a:blip r:embed="rId2"/>
          <a:stretch/>
        </p:blipFill>
        <p:spPr>
          <a:xfrm>
            <a:off x="8822160" y="0"/>
            <a:ext cx="3369240" cy="1415160"/>
          </a:xfrm>
          <a:prstGeom prst="rect">
            <a:avLst/>
          </a:prstGeom>
          <a:ln w="0">
            <a:noFill/>
          </a:ln>
        </p:spPr>
      </p:pic>
      <p:sp>
        <p:nvSpPr>
          <p:cNvPr id="413" name="Rettangolo 36"/>
          <p:cNvSpPr/>
          <p:nvPr/>
        </p:nvSpPr>
        <p:spPr>
          <a:xfrm>
            <a:off x="1055520" y="3334320"/>
            <a:ext cx="2896560" cy="392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Meccanismi nervosi alla base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4" name="Rettangolo 37"/>
          <p:cNvSpPr/>
          <p:nvPr/>
        </p:nvSpPr>
        <p:spPr>
          <a:xfrm>
            <a:off x="1055520" y="3968280"/>
            <a:ext cx="10043640" cy="392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0" u="sng" strike="noStrike" spc="-1">
                <a:solidFill>
                  <a:schemeClr val="dk1"/>
                </a:solidFill>
                <a:uFillTx/>
                <a:latin typeface="Muli"/>
              </a:rPr>
              <a:t>Cambiamenti nelle cellule del rafe magno (linea mediana del tronco encefalico).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5" name="Rettangolo 39"/>
          <p:cNvSpPr/>
          <p:nvPr/>
        </p:nvSpPr>
        <p:spPr>
          <a:xfrm>
            <a:off x="1665360" y="4581720"/>
            <a:ext cx="5826600" cy="6584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Produttrici di serotonina,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Responsabili della modulazione del </a:t>
            </a: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dolore</a:t>
            </a: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 e dell’eccitazione</a:t>
            </a:r>
            <a:r>
              <a:rPr lang="it-IT" sz="1400" b="0" strike="noStrike" spc="-1">
                <a:solidFill>
                  <a:schemeClr val="dk1"/>
                </a:solidFill>
                <a:latin typeface="Muli"/>
              </a:rPr>
              <a:t>.</a:t>
            </a:r>
            <a:endParaRPr lang="it-IT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6" name="Rettangolo 40"/>
          <p:cNvSpPr/>
          <p:nvPr/>
        </p:nvSpPr>
        <p:spPr>
          <a:xfrm>
            <a:off x="4257360" y="5476680"/>
            <a:ext cx="2772360" cy="868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400" b="0" strike="noStrike" spc="-1">
                <a:solidFill>
                  <a:schemeClr val="dk1"/>
                </a:solidFill>
                <a:latin typeface="Muli"/>
              </a:rPr>
              <a:t>- </a:t>
            </a: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Scarsa qualità del sonno,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- Disturbi del sonno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7" name="Immagine 43"/>
          <p:cNvPicPr/>
          <p:nvPr/>
        </p:nvPicPr>
        <p:blipFill>
          <a:blip r:embed="rId3"/>
          <a:stretch/>
        </p:blipFill>
        <p:spPr>
          <a:xfrm>
            <a:off x="9252000" y="4473720"/>
            <a:ext cx="1847160" cy="1871280"/>
          </a:xfrm>
          <a:prstGeom prst="rect">
            <a:avLst/>
          </a:prstGeom>
          <a:ln w="0">
            <a:noFill/>
          </a:ln>
        </p:spPr>
      </p:pic>
      <p:pic>
        <p:nvPicPr>
          <p:cNvPr id="418" name="Immagine 45"/>
          <p:cNvPicPr/>
          <p:nvPr/>
        </p:nvPicPr>
        <p:blipFill>
          <a:blip r:embed="rId4"/>
          <a:stretch/>
        </p:blipFill>
        <p:spPr>
          <a:xfrm>
            <a:off x="4233240" y="3270960"/>
            <a:ext cx="308880" cy="549000"/>
          </a:xfrm>
          <a:prstGeom prst="rect">
            <a:avLst/>
          </a:prstGeom>
          <a:ln w="0">
            <a:noFill/>
          </a:ln>
        </p:spPr>
      </p:pic>
      <p:sp>
        <p:nvSpPr>
          <p:cNvPr id="419" name="Freccia in giù 46"/>
          <p:cNvSpPr/>
          <p:nvPr/>
        </p:nvSpPr>
        <p:spPr>
          <a:xfrm>
            <a:off x="2135160" y="3746160"/>
            <a:ext cx="243720" cy="2062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0" name="Freccia in giù 47"/>
          <p:cNvSpPr/>
          <p:nvPr/>
        </p:nvSpPr>
        <p:spPr>
          <a:xfrm>
            <a:off x="4175280" y="4370400"/>
            <a:ext cx="243720" cy="2062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21" name="Freccia in giù 48"/>
          <p:cNvSpPr/>
          <p:nvPr/>
        </p:nvSpPr>
        <p:spPr>
          <a:xfrm>
            <a:off x="5286600" y="5255280"/>
            <a:ext cx="243720" cy="2062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 dirty="0">
                <a:solidFill>
                  <a:schemeClr val="dk2">
                    <a:lumMod val="50000"/>
                  </a:schemeClr>
                </a:solidFill>
                <a:latin typeface="Calibri"/>
              </a:rPr>
              <a:t>27</a:t>
            </a:r>
            <a:endParaRPr lang="it-IT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3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u="sng" strike="noStrike" spc="-1">
                <a:solidFill>
                  <a:srgbClr val="C00000"/>
                </a:solidFill>
                <a:uFillTx/>
                <a:latin typeface="Muli"/>
              </a:rPr>
              <a:t>DOLORE PELVICO CRONICO E SALUTE MENTALE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4" name="Rettangolo 8"/>
          <p:cNvSpPr/>
          <p:nvPr/>
        </p:nvSpPr>
        <p:spPr>
          <a:xfrm>
            <a:off x="1055520" y="1665360"/>
            <a:ext cx="10080360" cy="3434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lt2">
                    <a:lumMod val="10000"/>
                  </a:schemeClr>
                </a:solidFill>
                <a:highlight>
                  <a:srgbClr val="DCE5F4"/>
                </a:highlight>
                <a:latin typeface="Muli"/>
              </a:rPr>
              <a:t>Non si conosce l’esatta relazione tra  disturbi del tono dell’umore e CPP.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5" name="Rettangolo 10"/>
          <p:cNvSpPr/>
          <p:nvPr/>
        </p:nvSpPr>
        <p:spPr>
          <a:xfrm>
            <a:off x="6059520" y="2471400"/>
            <a:ext cx="5040000" cy="134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Il dolore cronico in se, favorisce sentimenti di frustrazione, preoccupazione, ansia e depressione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6" name="Freccia in giù 11"/>
          <p:cNvSpPr/>
          <p:nvPr/>
        </p:nvSpPr>
        <p:spPr>
          <a:xfrm>
            <a:off x="7804440" y="2011680"/>
            <a:ext cx="282240" cy="446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427" name="Immagine 22"/>
          <p:cNvPicPr/>
          <p:nvPr/>
        </p:nvPicPr>
        <p:blipFill>
          <a:blip r:embed="rId2"/>
          <a:stretch/>
        </p:blipFill>
        <p:spPr>
          <a:xfrm>
            <a:off x="7986600" y="0"/>
            <a:ext cx="4093920" cy="948600"/>
          </a:xfrm>
          <a:prstGeom prst="rect">
            <a:avLst/>
          </a:prstGeom>
          <a:ln w="0">
            <a:noFill/>
          </a:ln>
        </p:spPr>
      </p:pic>
      <p:sp>
        <p:nvSpPr>
          <p:cNvPr id="428" name="Rettangolo 29"/>
          <p:cNvSpPr/>
          <p:nvPr/>
        </p:nvSpPr>
        <p:spPr>
          <a:xfrm>
            <a:off x="1055520" y="2474640"/>
            <a:ext cx="4941720" cy="1334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rgbClr val="403D39"/>
                </a:solidFill>
                <a:highlight>
                  <a:srgbClr val="DCE5F4"/>
                </a:highlight>
                <a:latin typeface="Muli"/>
              </a:rPr>
              <a:t>L’ umore negativo può causare o aumentare il dolore.</a:t>
            </a:r>
            <a:r>
              <a:rPr lang="it-IT" sz="1800" b="0" strike="noStrike" spc="-1" baseline="30000">
                <a:solidFill>
                  <a:srgbClr val="6789D3"/>
                </a:solidFill>
                <a:highlight>
                  <a:srgbClr val="DCE5F4"/>
                </a:highlight>
                <a:latin typeface="Muli"/>
              </a:rPr>
              <a:t>  </a:t>
            </a:r>
            <a:r>
              <a:rPr lang="it-IT" sz="1800" b="0" strike="noStrike" spc="-1">
                <a:solidFill>
                  <a:srgbClr val="403D39"/>
                </a:solidFill>
                <a:highlight>
                  <a:srgbClr val="DCE5F4"/>
                </a:highlight>
                <a:latin typeface="Muli"/>
              </a:rPr>
              <a:t>L’esperienza del dolore, come esperienza personale e fenomeno soggettivo, è influenzato da stati emotivi.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9" name="Rettangolo 2"/>
          <p:cNvSpPr/>
          <p:nvPr/>
        </p:nvSpPr>
        <p:spPr>
          <a:xfrm>
            <a:off x="1055520" y="3941280"/>
            <a:ext cx="10043640" cy="591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00000"/>
              </a:lnSpc>
            </a:pPr>
            <a:r>
              <a:rPr lang="it-IT" sz="1800" b="0" strike="noStrike" spc="-1">
                <a:solidFill>
                  <a:srgbClr val="212121"/>
                </a:solidFill>
                <a:highlight>
                  <a:srgbClr val="DCE5F4"/>
                </a:highlight>
                <a:latin typeface="Muli"/>
              </a:rPr>
              <a:t>CPP: spesso associato a conseguenze emotive, sessuali, comportamentali e cognitive negative, nonché a sintomi che suggeriscono disfunzioni in tali sistemi.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0" name="Rettangolo 6"/>
          <p:cNvSpPr/>
          <p:nvPr/>
        </p:nvSpPr>
        <p:spPr>
          <a:xfrm>
            <a:off x="1055520" y="4616640"/>
            <a:ext cx="10043640" cy="4172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 defTabSz="914400">
              <a:lnSpc>
                <a:spcPct val="100000"/>
              </a:lnSpc>
            </a:pPr>
            <a:r>
              <a:rPr lang="it-IT" sz="1800" b="0" strike="noStrike" spc="-1">
                <a:solidFill>
                  <a:srgbClr val="403D39"/>
                </a:solidFill>
                <a:highlight>
                  <a:srgbClr val="DCE5F4"/>
                </a:highlight>
                <a:latin typeface="Muli"/>
              </a:rPr>
              <a:t>In circa il 60% dei casi, la CPP è associata a fattori emotivi: DEPRESSIONE e ANSIA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1" name="Freccia in giù 9"/>
          <p:cNvSpPr/>
          <p:nvPr/>
        </p:nvSpPr>
        <p:spPr>
          <a:xfrm>
            <a:off x="8844840" y="4397400"/>
            <a:ext cx="30060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32" name="Rettangolo 13"/>
          <p:cNvSpPr/>
          <p:nvPr/>
        </p:nvSpPr>
        <p:spPr>
          <a:xfrm>
            <a:off x="1055520" y="5167080"/>
            <a:ext cx="10043640" cy="6937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rgbClr val="403D39"/>
                </a:solidFill>
                <a:highlight>
                  <a:srgbClr val="DCE5F4"/>
                </a:highlight>
                <a:latin typeface="Muli"/>
              </a:rPr>
              <a:t>I tassi di depressione e ansia (rispettivamente 29,5% -10%-  e 38,6% -15%-) sono molto più alti di quelli riscontrati nella popolazione generale 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3" name="Rettangolo 14"/>
          <p:cNvSpPr/>
          <p:nvPr/>
        </p:nvSpPr>
        <p:spPr>
          <a:xfrm>
            <a:off x="1055520" y="5810760"/>
            <a:ext cx="10043640" cy="533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rgbClr val="403D39"/>
                </a:solidFill>
                <a:latin typeface="Muli"/>
              </a:rPr>
              <a:t>Il  Disturbo da Stress Post-Traumatico (PTSD) è stato osservato nel 31,3% delle donne con CPP, ancora una volta più alto rispetto al tasso </a:t>
            </a:r>
            <a:r>
              <a:rPr lang="it-IT" sz="1800" b="0" strike="noStrike" spc="-1" dirty="0">
                <a:solidFill>
                  <a:srgbClr val="403D39"/>
                </a:solidFill>
                <a:highlight>
                  <a:srgbClr val="DCE5F4"/>
                </a:highlight>
                <a:latin typeface="Muli"/>
              </a:rPr>
              <a:t>nazionale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4" name="Freccia in giù 16"/>
          <p:cNvSpPr/>
          <p:nvPr/>
        </p:nvSpPr>
        <p:spPr>
          <a:xfrm>
            <a:off x="4101120" y="2011680"/>
            <a:ext cx="282240" cy="446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435" name="Immagine 5"/>
          <p:cNvPicPr/>
          <p:nvPr/>
        </p:nvPicPr>
        <p:blipFill>
          <a:blip r:embed="rId3"/>
          <a:stretch/>
        </p:blipFill>
        <p:spPr>
          <a:xfrm>
            <a:off x="11122200" y="675720"/>
            <a:ext cx="1069560" cy="989280"/>
          </a:xfrm>
          <a:prstGeom prst="rect">
            <a:avLst/>
          </a:prstGeom>
          <a:ln w="0">
            <a:noFill/>
          </a:ln>
        </p:spPr>
      </p:pic>
      <p:pic>
        <p:nvPicPr>
          <p:cNvPr id="436" name="Immagine 7"/>
          <p:cNvPicPr/>
          <p:nvPr/>
        </p:nvPicPr>
        <p:blipFill>
          <a:blip r:embed="rId4"/>
          <a:stretch/>
        </p:blipFill>
        <p:spPr>
          <a:xfrm>
            <a:off x="444600" y="2764440"/>
            <a:ext cx="420120" cy="664200"/>
          </a:xfrm>
          <a:prstGeom prst="rect">
            <a:avLst/>
          </a:prstGeom>
          <a:ln w="0">
            <a:noFill/>
          </a:ln>
        </p:spPr>
      </p:pic>
      <p:pic>
        <p:nvPicPr>
          <p:cNvPr id="437" name="Immagine 15"/>
          <p:cNvPicPr/>
          <p:nvPr/>
        </p:nvPicPr>
        <p:blipFill>
          <a:blip r:embed="rId5"/>
          <a:stretch/>
        </p:blipFill>
        <p:spPr>
          <a:xfrm>
            <a:off x="11189160" y="2779200"/>
            <a:ext cx="530640" cy="6494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 dirty="0">
                <a:solidFill>
                  <a:srgbClr val="002060"/>
                </a:solidFill>
                <a:latin typeface="Calibri"/>
              </a:rPr>
              <a:t>28</a:t>
            </a:r>
            <a:endParaRPr lang="it-IT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9" name="Titolo 1"/>
          <p:cNvSpPr/>
          <p:nvPr/>
        </p:nvSpPr>
        <p:spPr>
          <a:xfrm>
            <a:off x="490320" y="47052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u="sng" strike="noStrike" spc="-1">
                <a:solidFill>
                  <a:srgbClr val="C00000"/>
                </a:solidFill>
                <a:uFillTx/>
                <a:latin typeface="Muli"/>
              </a:rPr>
              <a:t>DOLORE PELVICO CRONICO E SALUTE MENTALE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0" name="Rettangolo 8"/>
          <p:cNvSpPr/>
          <p:nvPr/>
        </p:nvSpPr>
        <p:spPr>
          <a:xfrm>
            <a:off x="1055520" y="1665360"/>
            <a:ext cx="10043640" cy="8996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  <a:spcBef>
                <a:spcPts val="2001"/>
              </a:spcBef>
              <a:spcAft>
                <a:spcPts val="2001"/>
              </a:spcAft>
            </a:pPr>
            <a:r>
              <a:rPr lang="it-IT" sz="180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La preponderanza delle evidenze suggerisce un'eziologia comune per il dolore cronico con le sue comorbidità e i disturbi psicologici, piuttosto che una relazione unidirezionale. L'eziologia sottostante è probabilmente multifattoriale con contributi di fattori ambientali, genetici e neurobiologici.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1" name="Rettangolo 2"/>
          <p:cNvSpPr/>
          <p:nvPr/>
        </p:nvSpPr>
        <p:spPr>
          <a:xfrm>
            <a:off x="1055520" y="2989080"/>
            <a:ext cx="1907640" cy="363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TEMPO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2" name="Rettangolo 6"/>
          <p:cNvSpPr/>
          <p:nvPr/>
        </p:nvSpPr>
        <p:spPr>
          <a:xfrm>
            <a:off x="1055520" y="3977640"/>
            <a:ext cx="1907640" cy="4172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GENETICA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3" name="Rettangolo 18"/>
          <p:cNvSpPr/>
          <p:nvPr/>
        </p:nvSpPr>
        <p:spPr>
          <a:xfrm>
            <a:off x="3411720" y="2625120"/>
            <a:ext cx="7687800" cy="1140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La depressione o l'ansia al basale hanno raddoppiato il rischio di sviluppare dolore cronico entro un periodo di follow-up di 3 anni.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Vero anche l'inverso: il dolore al basale è ugualmente associato allo sviluppo di ansia o depressione al follow-up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4" name="Freccia in giù 19"/>
          <p:cNvSpPr/>
          <p:nvPr/>
        </p:nvSpPr>
        <p:spPr>
          <a:xfrm rot="16200000">
            <a:off x="3036600" y="2978640"/>
            <a:ext cx="30060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45" name="Rettangolo 21"/>
          <p:cNvSpPr/>
          <p:nvPr/>
        </p:nvSpPr>
        <p:spPr>
          <a:xfrm>
            <a:off x="3395520" y="3864240"/>
            <a:ext cx="7703640" cy="6937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Gli studi sui gemelli suggeriscono che i fattori genetici spiegano il 40% o più della varianza nella prevalenza della CPP.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6" name="Rettangolo 23"/>
          <p:cNvSpPr/>
          <p:nvPr/>
        </p:nvSpPr>
        <p:spPr>
          <a:xfrm>
            <a:off x="1055520" y="4768920"/>
            <a:ext cx="1907640" cy="4172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INFIAMMAZIONE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7" name="Rettangolo 25"/>
          <p:cNvSpPr/>
          <p:nvPr/>
        </p:nvSpPr>
        <p:spPr>
          <a:xfrm>
            <a:off x="3395520" y="4646160"/>
            <a:ext cx="7703640" cy="74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In condizioni di malattia acuta o infezione, sviluppano una serie di sintomi, che includono una maggiore sensibilità al dolore e un'accresciuta emotività negativa.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8" name="Rettangolo 32"/>
          <p:cNvSpPr/>
          <p:nvPr/>
        </p:nvSpPr>
        <p:spPr>
          <a:xfrm>
            <a:off x="1055520" y="5495040"/>
            <a:ext cx="1907640" cy="4172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FUNZ CEREBRALE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9" name="Rettangolo 36"/>
          <p:cNvSpPr/>
          <p:nvPr/>
        </p:nvSpPr>
        <p:spPr>
          <a:xfrm>
            <a:off x="3395520" y="5486400"/>
            <a:ext cx="7703640" cy="858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chemeClr val="accent1">
                  <a:lumMod val="50000"/>
                </a:schemeClr>
              </a:solidFill>
              <a:highlight>
                <a:srgbClr val="DCE5F4"/>
              </a:highlight>
              <a:latin typeface="Muli"/>
            </a:endParaRPr>
          </a:p>
        </p:txBody>
      </p:sp>
      <p:sp>
        <p:nvSpPr>
          <p:cNvPr id="450" name="Freccia in giù 40"/>
          <p:cNvSpPr/>
          <p:nvPr/>
        </p:nvSpPr>
        <p:spPr>
          <a:xfrm rot="16200000">
            <a:off x="3036600" y="3996360"/>
            <a:ext cx="30060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51" name="CasellaDiTesto 41"/>
          <p:cNvSpPr/>
          <p:nvPr/>
        </p:nvSpPr>
        <p:spPr>
          <a:xfrm>
            <a:off x="3395520" y="5549760"/>
            <a:ext cx="770364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Il neuroimaging funzionale ha rivelato una grande sovrapposizione tra l'attività neurale causata dal dolore fisico, il dolore sociale e le emozioni negative indotte.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2" name="Freccia in giù 43"/>
          <p:cNvSpPr/>
          <p:nvPr/>
        </p:nvSpPr>
        <p:spPr>
          <a:xfrm rot="16200000">
            <a:off x="3036600" y="5500440"/>
            <a:ext cx="30060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53" name="Freccia in giù 44"/>
          <p:cNvSpPr/>
          <p:nvPr/>
        </p:nvSpPr>
        <p:spPr>
          <a:xfrm rot="16200000">
            <a:off x="3036600" y="4812480"/>
            <a:ext cx="30060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454" name="Immagine 7"/>
          <p:cNvPicPr/>
          <p:nvPr/>
        </p:nvPicPr>
        <p:blipFill>
          <a:blip r:embed="rId2"/>
          <a:stretch/>
        </p:blipFill>
        <p:spPr>
          <a:xfrm>
            <a:off x="8061480" y="0"/>
            <a:ext cx="4129920" cy="1142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 dirty="0">
                <a:solidFill>
                  <a:srgbClr val="002060"/>
                </a:solidFill>
                <a:latin typeface="Calibri"/>
              </a:rPr>
              <a:t>29</a:t>
            </a:r>
            <a:endParaRPr lang="it-IT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6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u="sng" strike="noStrike" spc="-1">
                <a:solidFill>
                  <a:srgbClr val="C00000"/>
                </a:solidFill>
                <a:uFillTx/>
                <a:latin typeface="Muli"/>
              </a:rPr>
              <a:t>DOLORE PELVICO CRONICO E SALUTE MENTALE</a:t>
            </a:r>
            <a:endParaRPr lang="it-IT" sz="2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7" name="Rettangolo 1"/>
          <p:cNvSpPr/>
          <p:nvPr/>
        </p:nvSpPr>
        <p:spPr>
          <a:xfrm>
            <a:off x="1055520" y="3176640"/>
            <a:ext cx="5040000" cy="7772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rgbClr val="212121"/>
                </a:solidFill>
                <a:latin typeface="Muli"/>
              </a:rPr>
              <a:t>Il dolore pelvico cronico viene definito dalle pazienti come: «un viaggio lungo e frustrante»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8" name="Rettangolo 5"/>
          <p:cNvSpPr/>
          <p:nvPr/>
        </p:nvSpPr>
        <p:spPr>
          <a:xfrm>
            <a:off x="2168280" y="4376880"/>
            <a:ext cx="5979960" cy="591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u="sng" strike="noStrike" spc="-1">
                <a:solidFill>
                  <a:srgbClr val="C00000"/>
                </a:solidFill>
                <a:highlight>
                  <a:srgbClr val="DCE5F4"/>
                </a:highlight>
                <a:uFillTx/>
                <a:latin typeface="Muli"/>
              </a:rPr>
              <a:t>CATASTROFIZZAZIONE DEL DOLORE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9" name="Rettangolo 29"/>
          <p:cNvSpPr/>
          <p:nvPr/>
        </p:nvSpPr>
        <p:spPr>
          <a:xfrm>
            <a:off x="1037520" y="1665360"/>
            <a:ext cx="10043640" cy="12704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rgbClr val="403D39"/>
                </a:solidFill>
                <a:latin typeface=" muli"/>
              </a:rPr>
              <a:t>La presenza contemporanea di comorbidità di salute mentale in chi soffre di dolore cronico si associa ad OUTCOME peggiori.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rgbClr val="403D39"/>
                </a:solidFill>
                <a:latin typeface=" muli"/>
              </a:rPr>
              <a:t>Diversi studi hanno riportato una significativa riduzione della qualità di vita in diversi ambiti comparando persone sane con persone affette da dolore pelvico cronico.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en-US" sz="1800" b="0" strike="noStrike" spc="-1">
                <a:solidFill>
                  <a:srgbClr val="0A0A0C"/>
                </a:solidFill>
                <a:highlight>
                  <a:srgbClr val="FFFFFF"/>
                </a:highlight>
                <a:latin typeface=" muli"/>
              </a:rPr>
              <a:t> 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0" name="Freccia in giù 12"/>
          <p:cNvSpPr/>
          <p:nvPr/>
        </p:nvSpPr>
        <p:spPr>
          <a:xfrm>
            <a:off x="2088360" y="3958920"/>
            <a:ext cx="224280" cy="4042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461" name="Immagine 6"/>
          <p:cNvPicPr/>
          <p:nvPr/>
        </p:nvPicPr>
        <p:blipFill>
          <a:blip r:embed="rId2"/>
          <a:stretch/>
        </p:blipFill>
        <p:spPr>
          <a:xfrm>
            <a:off x="7998120" y="0"/>
            <a:ext cx="4193640" cy="1492920"/>
          </a:xfrm>
          <a:prstGeom prst="rect">
            <a:avLst/>
          </a:prstGeom>
          <a:ln w="0">
            <a:noFill/>
          </a:ln>
        </p:spPr>
      </p:pic>
      <p:sp>
        <p:nvSpPr>
          <p:cNvPr id="462" name="Rettangolo 17"/>
          <p:cNvSpPr/>
          <p:nvPr/>
        </p:nvSpPr>
        <p:spPr>
          <a:xfrm>
            <a:off x="7598880" y="2569680"/>
            <a:ext cx="2036520" cy="366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rgbClr val="212121"/>
                </a:solidFill>
                <a:latin typeface="Muli"/>
              </a:rPr>
              <a:t>Spettro fisico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3" name="Rettangolo 18"/>
          <p:cNvSpPr/>
          <p:nvPr/>
        </p:nvSpPr>
        <p:spPr>
          <a:xfrm>
            <a:off x="7598520" y="2998800"/>
            <a:ext cx="2048040" cy="355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rgbClr val="212121"/>
                </a:solidFill>
                <a:latin typeface="Muli"/>
              </a:rPr>
              <a:t>Spettro emotivo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4" name="Rettangolo 19"/>
          <p:cNvSpPr/>
          <p:nvPr/>
        </p:nvSpPr>
        <p:spPr>
          <a:xfrm>
            <a:off x="7604640" y="3407040"/>
            <a:ext cx="2040480" cy="358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rgbClr val="212121"/>
                </a:solidFill>
                <a:latin typeface="Muli"/>
              </a:rPr>
              <a:t>Salute mentale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5" name="Freccia in giù 21"/>
          <p:cNvSpPr/>
          <p:nvPr/>
        </p:nvSpPr>
        <p:spPr>
          <a:xfrm rot="16200000">
            <a:off x="6964560" y="2462760"/>
            <a:ext cx="294120" cy="551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466" name="Rettangolo 25"/>
          <p:cNvSpPr/>
          <p:nvPr/>
        </p:nvSpPr>
        <p:spPr>
          <a:xfrm>
            <a:off x="1055520" y="5315040"/>
            <a:ext cx="4833360" cy="1029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en-US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Mind-set esageratamente negativo, che si presenta durante un’esperienza dolorosa reale o prevista.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7" name="Immagine 7"/>
          <p:cNvPicPr/>
          <p:nvPr/>
        </p:nvPicPr>
        <p:blipFill>
          <a:blip r:embed="rId3"/>
          <a:stretch/>
        </p:blipFill>
        <p:spPr>
          <a:xfrm>
            <a:off x="8573760" y="4031280"/>
            <a:ext cx="2525760" cy="2313720"/>
          </a:xfrm>
          <a:prstGeom prst="rect">
            <a:avLst/>
          </a:prstGeom>
          <a:ln w="0">
            <a:noFill/>
          </a:ln>
        </p:spPr>
      </p:pic>
      <p:sp>
        <p:nvSpPr>
          <p:cNvPr id="468" name="Freccia in giù 8"/>
          <p:cNvSpPr/>
          <p:nvPr/>
        </p:nvSpPr>
        <p:spPr>
          <a:xfrm>
            <a:off x="2087640" y="4976640"/>
            <a:ext cx="224280" cy="4042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PlaceHolder 1"/>
          <p:cNvSpPr>
            <a:spLocks noGrp="1"/>
          </p:cNvSpPr>
          <p:nvPr>
            <p:ph/>
          </p:nvPr>
        </p:nvSpPr>
        <p:spPr>
          <a:xfrm>
            <a:off x="431640" y="1980000"/>
            <a:ext cx="10547640" cy="34488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pPr indent="0" algn="just" defTabSz="914400">
              <a:lnSpc>
                <a:spcPct val="12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6000" b="0" strike="noStrike" spc="-1">
                <a:solidFill>
                  <a:schemeClr val="dk1"/>
                </a:solidFill>
                <a:latin typeface="Muli"/>
              </a:rPr>
              <a:t>   GRAZIE </a:t>
            </a:r>
            <a:endParaRPr lang="it-IT" sz="60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 defTabSz="914400">
              <a:lnSpc>
                <a:spcPct val="12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it-IT" sz="60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 defTabSz="914400">
              <a:lnSpc>
                <a:spcPct val="12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it-IT" sz="60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 defTabSz="914400">
              <a:lnSpc>
                <a:spcPct val="12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it-IT" sz="1600" b="0" strike="noStrike" spc="-1">
              <a:solidFill>
                <a:srgbClr val="000000"/>
              </a:solidFill>
              <a:latin typeface="Arial"/>
            </a:endParaRPr>
          </a:p>
          <a:p>
            <a:pPr indent="0" algn="just" defTabSz="914400">
              <a:lnSpc>
                <a:spcPct val="120000"/>
              </a:lnSpc>
              <a:spcBef>
                <a:spcPts val="1001"/>
              </a:spcBef>
              <a:buNone/>
              <a:tabLst>
                <a:tab pos="0" algn="l"/>
              </a:tabLst>
            </a:pPr>
            <a:endParaRPr lang="it-IT" sz="6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7" name="Immagine 28"/>
          <p:cNvPicPr/>
          <p:nvPr/>
        </p:nvPicPr>
        <p:blipFill>
          <a:blip r:embed="rId2"/>
          <a:stretch/>
        </p:blipFill>
        <p:spPr>
          <a:xfrm>
            <a:off x="8854560" y="278640"/>
            <a:ext cx="2323800" cy="2436120"/>
          </a:xfrm>
          <a:prstGeom prst="rect">
            <a:avLst/>
          </a:prstGeom>
          <a:ln w="0">
            <a:noFill/>
          </a:ln>
        </p:spPr>
      </p:pic>
      <p:sp>
        <p:nvSpPr>
          <p:cNvPr id="468" name="CasellaDiTesto 14"/>
          <p:cNvSpPr/>
          <p:nvPr/>
        </p:nvSpPr>
        <p:spPr>
          <a:xfrm>
            <a:off x="8243280" y="2928600"/>
            <a:ext cx="3546000" cy="340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2400" b="0" strike="noStrike" spc="-1">
                <a:solidFill>
                  <a:schemeClr val="dk1"/>
                </a:solidFill>
                <a:latin typeface="Arial"/>
                <a:ea typeface="Arial"/>
              </a:rPr>
              <a:t>Dott.ssa Cecilia Angeli</a:t>
            </a:r>
            <a:endParaRPr lang="it-IT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F7EBAE4-9945-4473-9E34-B2C66EA0F0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0C9C7CE-F40C-8F76-47BF-3E9D3F6D3B06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838200" y="2885439"/>
            <a:ext cx="5536720" cy="3291523"/>
          </a:xfrm>
        </p:spPr>
        <p:txBody>
          <a:bodyPr>
            <a:norm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it-IT" sz="3600" b="1" dirty="0"/>
              <a:t>GRAZIE PER L’ATTENZIONE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306E1F5-794E-B628-99FE-F5918A8D5A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686" r="8550" b="1"/>
          <a:stretch>
            <a:fillRect/>
          </a:stretch>
        </p:blipFill>
        <p:spPr>
          <a:xfrm>
            <a:off x="6374920" y="758514"/>
            <a:ext cx="5122238" cy="5122238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12" name="!!Arc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89197" flipV="1">
            <a:off x="6261882" y="687822"/>
            <a:ext cx="5471147" cy="5471147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!!Oval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48561" y="921125"/>
            <a:ext cx="791021" cy="769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956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ttangolo 12"/>
          <p:cNvSpPr/>
          <p:nvPr/>
        </p:nvSpPr>
        <p:spPr>
          <a:xfrm>
            <a:off x="1055520" y="2280960"/>
            <a:ext cx="2879280" cy="73692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endParaRPr lang="it-IT" sz="1800" b="0" strike="noStrike" spc="-1">
              <a:latin typeface="Calibri"/>
            </a:endParaRPr>
          </a:p>
        </p:txBody>
      </p:sp>
      <p:sp>
        <p:nvSpPr>
          <p:cNvPr id="92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rgbClr val="006600"/>
                </a:solidFill>
                <a:latin typeface="Calibri"/>
              </a:rPr>
              <a:t>3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u="sng" strike="noStrike" spc="-1" dirty="0">
                <a:solidFill>
                  <a:srgbClr val="C00000"/>
                </a:solidFill>
                <a:uFillTx/>
                <a:latin typeface="Muli"/>
              </a:rPr>
              <a:t>PERCEZIONE DEL DOLORE: ORMONI SESSUALI </a:t>
            </a:r>
            <a:endParaRPr lang="it-IT" sz="2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Titolo 1"/>
          <p:cNvSpPr/>
          <p:nvPr/>
        </p:nvSpPr>
        <p:spPr>
          <a:xfrm>
            <a:off x="490320" y="49896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endParaRPr lang="it-IT" sz="2800" b="1" strike="noStrike" spc="-1">
              <a:solidFill>
                <a:srgbClr val="C00000"/>
              </a:solidFill>
              <a:latin typeface="Calibri Light"/>
            </a:endParaRPr>
          </a:p>
        </p:txBody>
      </p:sp>
      <p:sp>
        <p:nvSpPr>
          <p:cNvPr id="98" name="CasellaDiTesto 1"/>
          <p:cNvSpPr/>
          <p:nvPr/>
        </p:nvSpPr>
        <p:spPr>
          <a:xfrm>
            <a:off x="1055520" y="2369520"/>
            <a:ext cx="2879280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latin typeface="Muli"/>
              </a:rPr>
              <a:t>Il testosterone diminuisce la sensibilità al dolore</a:t>
            </a:r>
            <a:endParaRPr lang="it-IT" sz="1800" b="0" strike="noStrike" spc="-1">
              <a:latin typeface="Arial"/>
            </a:endParaRPr>
          </a:p>
        </p:txBody>
      </p:sp>
      <p:sp>
        <p:nvSpPr>
          <p:cNvPr id="99" name="Rettangolo 2"/>
          <p:cNvSpPr/>
          <p:nvPr/>
        </p:nvSpPr>
        <p:spPr>
          <a:xfrm>
            <a:off x="4605120" y="2276640"/>
            <a:ext cx="2935800" cy="155304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endParaRPr lang="it-IT" sz="1800" b="0" strike="noStrike" spc="-1">
              <a:latin typeface="Calibri"/>
            </a:endParaRPr>
          </a:p>
        </p:txBody>
      </p:sp>
      <p:sp>
        <p:nvSpPr>
          <p:cNvPr id="100" name="CasellaDiTesto 5"/>
          <p:cNvSpPr/>
          <p:nvPr/>
        </p:nvSpPr>
        <p:spPr>
          <a:xfrm>
            <a:off x="4601520" y="2340000"/>
            <a:ext cx="3008160" cy="147587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latin typeface="Muli"/>
              </a:rPr>
              <a:t>La somministrazione di testosterone su animali:</a:t>
            </a:r>
            <a:endParaRPr lang="it-IT" sz="1800" b="0" strike="noStrike" spc="-1"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222A35"/>
              </a:buClr>
              <a:buFont typeface="OpenSymbol"/>
              <a:buChar char="-"/>
            </a:pPr>
            <a:r>
              <a:rPr lang="it-IT" sz="1800" b="0" strike="noStrike" spc="-1">
                <a:latin typeface="Muli"/>
              </a:rPr>
              <a:t>Nelle F: riduce la sensibilità dolorifica;</a:t>
            </a:r>
            <a:endParaRPr lang="it-IT" sz="1800" b="0" strike="noStrike" spc="-1"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222A35"/>
              </a:buClr>
              <a:buFont typeface="OpenSymbol"/>
              <a:buChar char="-"/>
            </a:pPr>
            <a:r>
              <a:rPr lang="it-IT" sz="1800" b="0" strike="noStrike" spc="-1">
                <a:latin typeface="Muli"/>
              </a:rPr>
              <a:t>Nei M: no effetti</a:t>
            </a:r>
            <a:endParaRPr lang="it-IT" sz="1800" b="0" strike="noStrike" spc="-1">
              <a:latin typeface="Arial"/>
            </a:endParaRPr>
          </a:p>
        </p:txBody>
      </p:sp>
      <p:sp>
        <p:nvSpPr>
          <p:cNvPr id="101" name="Freccia in giù 6"/>
          <p:cNvSpPr/>
          <p:nvPr/>
        </p:nvSpPr>
        <p:spPr>
          <a:xfrm rot="16200000">
            <a:off x="4138200" y="2324520"/>
            <a:ext cx="260280" cy="6656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latin typeface="Calibri"/>
            </a:endParaRPr>
          </a:p>
        </p:txBody>
      </p:sp>
      <p:sp>
        <p:nvSpPr>
          <p:cNvPr id="102" name="Rettangolo 9"/>
          <p:cNvSpPr/>
          <p:nvPr/>
        </p:nvSpPr>
        <p:spPr>
          <a:xfrm>
            <a:off x="4606200" y="4265640"/>
            <a:ext cx="2929320" cy="119124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>
                <a:latin typeface="Muli"/>
              </a:rPr>
              <a:t>Probabile azione nella MODULAZIONE e nell’ESPRESSIONE di recettori canali su nocicettori</a:t>
            </a:r>
            <a:endParaRPr lang="it-IT" sz="1800" b="0" strike="noStrike" spc="-1">
              <a:latin typeface="Arial"/>
            </a:endParaRPr>
          </a:p>
        </p:txBody>
      </p:sp>
      <p:sp>
        <p:nvSpPr>
          <p:cNvPr id="103" name="Rettangolo 17"/>
          <p:cNvSpPr/>
          <p:nvPr/>
        </p:nvSpPr>
        <p:spPr>
          <a:xfrm>
            <a:off x="1055520" y="4258440"/>
            <a:ext cx="2879280" cy="68292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>
                <a:latin typeface="Muli"/>
              </a:rPr>
              <a:t>Estrogeni: NON informazioni univoche. </a:t>
            </a:r>
            <a:endParaRPr lang="it-IT" sz="1800" b="0" strike="noStrike" spc="-1">
              <a:latin typeface="Arial"/>
            </a:endParaRPr>
          </a:p>
        </p:txBody>
      </p:sp>
      <p:sp>
        <p:nvSpPr>
          <p:cNvPr id="104" name="Freccia in giù 18"/>
          <p:cNvSpPr/>
          <p:nvPr/>
        </p:nvSpPr>
        <p:spPr>
          <a:xfrm rot="16200000">
            <a:off x="7755480" y="4352760"/>
            <a:ext cx="281160" cy="7203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latin typeface="Calibri"/>
            </a:endParaRPr>
          </a:p>
        </p:txBody>
      </p:sp>
      <p:sp>
        <p:nvSpPr>
          <p:cNvPr id="105" name="Freccia in giù 23"/>
          <p:cNvSpPr/>
          <p:nvPr/>
        </p:nvSpPr>
        <p:spPr>
          <a:xfrm rot="16200000">
            <a:off x="4128480" y="4346640"/>
            <a:ext cx="266400" cy="658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latin typeface="Calibri"/>
            </a:endParaRPr>
          </a:p>
        </p:txBody>
      </p:sp>
      <p:sp>
        <p:nvSpPr>
          <p:cNvPr id="106" name="Freccia in giù 27"/>
          <p:cNvSpPr/>
          <p:nvPr/>
        </p:nvSpPr>
        <p:spPr>
          <a:xfrm rot="16200000">
            <a:off x="7755480" y="2351880"/>
            <a:ext cx="281160" cy="7203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latin typeface="Calibri"/>
            </a:endParaRPr>
          </a:p>
        </p:txBody>
      </p:sp>
      <p:sp>
        <p:nvSpPr>
          <p:cNvPr id="107" name="Rettangolo 28"/>
          <p:cNvSpPr/>
          <p:nvPr/>
        </p:nvSpPr>
        <p:spPr>
          <a:xfrm>
            <a:off x="8256600" y="2276640"/>
            <a:ext cx="2879280" cy="269856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endParaRPr lang="it-IT" sz="1800" b="0" strike="noStrike" spc="-1">
              <a:solidFill>
                <a:schemeClr val="dk2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108" name="CasellaDiTesto 29"/>
          <p:cNvSpPr/>
          <p:nvPr/>
        </p:nvSpPr>
        <p:spPr>
          <a:xfrm>
            <a:off x="8357400" y="2861280"/>
            <a:ext cx="2615040" cy="2009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Gli ormoni sessuali sono coinvolti nella plasticità delle vie nocicettive, rendendole più sensibili agli stimoli nocicettivi.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Freccia circolare a sinistra 31"/>
          <p:cNvSpPr/>
          <p:nvPr/>
        </p:nvSpPr>
        <p:spPr>
          <a:xfrm>
            <a:off x="7521840" y="5103000"/>
            <a:ext cx="678240" cy="1012320"/>
          </a:xfrm>
          <a:prstGeom prst="curvedLeftArrow">
            <a:avLst>
              <a:gd name="adj1" fmla="val 16843"/>
              <a:gd name="adj2" fmla="val 50000"/>
              <a:gd name="adj3" fmla="val 25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latin typeface="Calibri"/>
            </a:endParaRPr>
          </a:p>
        </p:txBody>
      </p:sp>
      <p:sp>
        <p:nvSpPr>
          <p:cNvPr id="110" name="Rettangolo 32"/>
          <p:cNvSpPr/>
          <p:nvPr/>
        </p:nvSpPr>
        <p:spPr>
          <a:xfrm>
            <a:off x="1055520" y="5958360"/>
            <a:ext cx="6406560" cy="38664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>
                <a:latin typeface="Muli"/>
              </a:rPr>
              <a:t>L’estradiolo aumenta il numero e l’attività di TRVP1</a:t>
            </a:r>
            <a:endParaRPr lang="it-IT" sz="1800" b="0" strike="noStrike" spc="-1">
              <a:latin typeface="Arial"/>
            </a:endParaRPr>
          </a:p>
        </p:txBody>
      </p:sp>
      <p:sp>
        <p:nvSpPr>
          <p:cNvPr id="111" name="Rettangolo 7"/>
          <p:cNvSpPr/>
          <p:nvPr/>
        </p:nvSpPr>
        <p:spPr>
          <a:xfrm>
            <a:off x="8256600" y="5193720"/>
            <a:ext cx="2879280" cy="96084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 dirty="0">
                <a:latin typeface="Calibri"/>
              </a:rPr>
              <a:t>Attenuano l’azione degli oppioidi endogeni ed esogeni</a:t>
            </a:r>
            <a:endParaRPr lang="it-IT" sz="1800" b="0" strike="noStrike" spc="-1" dirty="0">
              <a:latin typeface="Arial"/>
            </a:endParaRPr>
          </a:p>
        </p:txBody>
      </p:sp>
      <p:pic>
        <p:nvPicPr>
          <p:cNvPr id="112" name="Immagine 10"/>
          <p:cNvPicPr/>
          <p:nvPr/>
        </p:nvPicPr>
        <p:blipFill>
          <a:blip r:embed="rId2"/>
          <a:stretch/>
        </p:blipFill>
        <p:spPr>
          <a:xfrm>
            <a:off x="8357040" y="0"/>
            <a:ext cx="3834720" cy="1665000"/>
          </a:xfrm>
          <a:prstGeom prst="rect">
            <a:avLst/>
          </a:prstGeom>
          <a:ln w="0">
            <a:noFill/>
          </a:ln>
        </p:spPr>
      </p:pic>
      <p:pic>
        <p:nvPicPr>
          <p:cNvPr id="113" name="Immagine 11"/>
          <p:cNvPicPr/>
          <p:nvPr/>
        </p:nvPicPr>
        <p:blipFill>
          <a:blip r:embed="rId3"/>
          <a:stretch/>
        </p:blipFill>
        <p:spPr>
          <a:xfrm>
            <a:off x="6435720" y="15480"/>
            <a:ext cx="1882080" cy="243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Rettangolo 12"/>
          <p:cNvSpPr/>
          <p:nvPr/>
        </p:nvSpPr>
        <p:spPr>
          <a:xfrm>
            <a:off x="1055520" y="1990890"/>
            <a:ext cx="4135320" cy="55008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endParaRPr lang="it-IT" sz="1800" b="0" strike="noStrike" spc="-1">
              <a:solidFill>
                <a:schemeClr val="dk2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115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strike="noStrike" spc="-1" dirty="0">
                <a:solidFill>
                  <a:srgbClr val="C00000"/>
                </a:solidFill>
                <a:latin typeface="Muli"/>
              </a:rPr>
              <a:t>PERCEZIONE DEL DOLORE: SISTEMA OPPIOIDE</a:t>
            </a:r>
            <a:endParaRPr lang="it-IT" sz="2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Titolo 1"/>
          <p:cNvSpPr/>
          <p:nvPr/>
        </p:nvSpPr>
        <p:spPr>
          <a:xfrm>
            <a:off x="490320" y="49896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endParaRPr lang="it-IT" sz="2800" b="1" strike="noStrike" spc="-1">
              <a:solidFill>
                <a:srgbClr val="C00000"/>
              </a:solidFill>
              <a:latin typeface="Calibri Light"/>
            </a:endParaRPr>
          </a:p>
        </p:txBody>
      </p:sp>
      <p:sp>
        <p:nvSpPr>
          <p:cNvPr id="117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endParaRPr lang="it-IT" sz="2800" b="1" strike="noStrike" spc="-1">
              <a:solidFill>
                <a:srgbClr val="C00000"/>
              </a:solidFill>
              <a:latin typeface="Calibri Light"/>
            </a:endParaRPr>
          </a:p>
        </p:txBody>
      </p:sp>
      <p:sp>
        <p:nvSpPr>
          <p:cNvPr id="120" name="CasellaDiTesto 1"/>
          <p:cNvSpPr/>
          <p:nvPr/>
        </p:nvSpPr>
        <p:spPr>
          <a:xfrm>
            <a:off x="986760" y="2079450"/>
            <a:ext cx="737028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La risposta al dolore, è SESSO dipendente?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Rettangolo 8"/>
          <p:cNvSpPr/>
          <p:nvPr/>
        </p:nvSpPr>
        <p:spPr>
          <a:xfrm>
            <a:off x="7187400" y="3461040"/>
            <a:ext cx="3948480" cy="143532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Ci sono delle differenze di genere nell’espressione dei recettori </a:t>
            </a:r>
            <a:r>
              <a:rPr lang="it-IT" sz="1800" b="1" strike="noStrike" spc="-1" dirty="0">
                <a:solidFill>
                  <a:schemeClr val="dk1"/>
                </a:solidFill>
                <a:latin typeface="Muli"/>
              </a:rPr>
              <a:t>mu</a:t>
            </a: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 (MOR), che sono i responsabili dell’effetto analgesico della morfina.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Ovale 10"/>
          <p:cNvSpPr/>
          <p:nvPr/>
        </p:nvSpPr>
        <p:spPr>
          <a:xfrm>
            <a:off x="9212760" y="1986570"/>
            <a:ext cx="1208880" cy="584280"/>
          </a:xfrm>
          <a:prstGeom prst="ellipse">
            <a:avLst/>
          </a:prstGeom>
          <a:solidFill>
            <a:srgbClr val="DCE5F4"/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3600" b="1" u="sng" strike="noStrike" spc="-1">
                <a:solidFill>
                  <a:srgbClr val="C00000"/>
                </a:solidFill>
                <a:uFillTx/>
                <a:latin typeface="Muli"/>
              </a:rPr>
              <a:t>SI</a:t>
            </a:r>
            <a:endParaRPr lang="it-IT" sz="3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Freccia in giù 11"/>
          <p:cNvSpPr/>
          <p:nvPr/>
        </p:nvSpPr>
        <p:spPr>
          <a:xfrm rot="16200000">
            <a:off x="7101360" y="326970"/>
            <a:ext cx="221040" cy="390312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accent1">
                  <a:lumMod val="50000"/>
                </a:schemeClr>
              </a:solidFill>
              <a:highlight>
                <a:srgbClr val="000080"/>
              </a:highlight>
              <a:latin typeface="Calibri"/>
            </a:endParaRPr>
          </a:p>
        </p:txBody>
      </p:sp>
      <p:sp>
        <p:nvSpPr>
          <p:cNvPr id="124" name="Rettangolo 13"/>
          <p:cNvSpPr/>
          <p:nvPr/>
        </p:nvSpPr>
        <p:spPr>
          <a:xfrm>
            <a:off x="7193160" y="4998240"/>
            <a:ext cx="3942720" cy="1346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algn="ctr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I recettori </a:t>
            </a:r>
            <a:r>
              <a:rPr lang="it-IT" sz="1800" b="1" strike="noStrike" spc="-1" dirty="0">
                <a:solidFill>
                  <a:schemeClr val="dk1"/>
                </a:solidFill>
                <a:latin typeface="Muli"/>
              </a:rPr>
              <a:t>mu</a:t>
            </a: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 sono maggiormente presenti nel sesso maschile,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algn="ctr" defTabSz="9144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800" b="0" strike="noStrike" spc="-1" dirty="0">
                <a:solidFill>
                  <a:schemeClr val="dk1"/>
                </a:solidFill>
                <a:latin typeface="Muli"/>
              </a:rPr>
              <a:t>Attivazione a cascata dei secondi messaggeri, più efficiente nei maschi</a:t>
            </a:r>
            <a:br>
              <a:rPr sz="1800" dirty="0"/>
            </a:br>
            <a:r>
              <a:rPr lang="it-IT" sz="1800" b="0" strike="noStrike" spc="-1" dirty="0">
                <a:solidFill>
                  <a:schemeClr val="dk1"/>
                </a:solidFill>
                <a:latin typeface="Calibri"/>
              </a:rPr>
              <a:t> 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Rettangolo 14"/>
          <p:cNvSpPr/>
          <p:nvPr/>
        </p:nvSpPr>
        <p:spPr>
          <a:xfrm rot="16200000">
            <a:off x="5378400" y="4574160"/>
            <a:ext cx="2883960" cy="658440"/>
          </a:xfrm>
          <a:prstGeom prst="rect">
            <a:avLst/>
          </a:prstGeom>
          <a:solidFill>
            <a:srgbClr val="FFFFFF"/>
          </a:solidFill>
          <a:ln>
            <a:solidFill>
              <a:srgbClr val="4B5C7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animali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Freccia in giù 24"/>
          <p:cNvSpPr/>
          <p:nvPr/>
        </p:nvSpPr>
        <p:spPr>
          <a:xfrm rot="5400000">
            <a:off x="5979600" y="4165200"/>
            <a:ext cx="196200" cy="7538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accent1">
                  <a:lumMod val="50000"/>
                </a:schemeClr>
              </a:solidFill>
              <a:highlight>
                <a:srgbClr val="000080"/>
              </a:highlight>
              <a:latin typeface="Calibri"/>
            </a:endParaRPr>
          </a:p>
        </p:txBody>
      </p:sp>
      <p:sp>
        <p:nvSpPr>
          <p:cNvPr id="127" name="Rettangolo 30"/>
          <p:cNvSpPr/>
          <p:nvPr/>
        </p:nvSpPr>
        <p:spPr>
          <a:xfrm>
            <a:off x="1055520" y="4160880"/>
            <a:ext cx="4644720" cy="815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2-3 volte le dosi di oppioide nella femmina per ottenere lo stesso effetto analgesico nel maschio.</a:t>
            </a:r>
            <a:br>
              <a:rPr sz="1800"/>
            </a:b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dk2">
                    <a:lumMod val="50000"/>
                  </a:schemeClr>
                </a:solidFill>
                <a:latin typeface="Calibri"/>
              </a:rPr>
              <a:t>4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Rettangolo 5"/>
          <p:cNvSpPr/>
          <p:nvPr/>
        </p:nvSpPr>
        <p:spPr>
          <a:xfrm>
            <a:off x="8737200" y="2860052"/>
            <a:ext cx="2398680" cy="42876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 analgesia sovraspinale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Freccia in giù 7"/>
          <p:cNvSpPr/>
          <p:nvPr/>
        </p:nvSpPr>
        <p:spPr>
          <a:xfrm rot="10800000">
            <a:off x="10532160" y="3320280"/>
            <a:ext cx="199800" cy="3225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accent1">
                  <a:lumMod val="50000"/>
                </a:schemeClr>
              </a:solidFill>
              <a:highlight>
                <a:srgbClr val="000080"/>
              </a:highlight>
              <a:latin typeface="Calibri"/>
            </a:endParaRPr>
          </a:p>
        </p:txBody>
      </p:sp>
      <p:pic>
        <p:nvPicPr>
          <p:cNvPr id="131" name="Immagine 9"/>
          <p:cNvPicPr/>
          <p:nvPr/>
        </p:nvPicPr>
        <p:blipFill>
          <a:blip r:embed="rId2"/>
          <a:stretch/>
        </p:blipFill>
        <p:spPr>
          <a:xfrm>
            <a:off x="8357040" y="0"/>
            <a:ext cx="3834720" cy="1665000"/>
          </a:xfrm>
          <a:prstGeom prst="rect">
            <a:avLst/>
          </a:prstGeom>
          <a:ln w="0">
            <a:noFill/>
          </a:ln>
        </p:spPr>
      </p:pic>
      <p:pic>
        <p:nvPicPr>
          <p:cNvPr id="132" name="Immagine 15"/>
          <p:cNvPicPr/>
          <p:nvPr/>
        </p:nvPicPr>
        <p:blipFill>
          <a:blip r:embed="rId3"/>
          <a:stretch/>
        </p:blipFill>
        <p:spPr>
          <a:xfrm>
            <a:off x="6435720" y="15480"/>
            <a:ext cx="1882080" cy="243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ttangolo 12"/>
          <p:cNvSpPr/>
          <p:nvPr/>
        </p:nvSpPr>
        <p:spPr>
          <a:xfrm>
            <a:off x="1055520" y="3105000"/>
            <a:ext cx="4176360" cy="55008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endParaRPr lang="it-IT" sz="1800" b="0" strike="noStrike" spc="-1">
              <a:solidFill>
                <a:schemeClr val="dk2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134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strike="noStrike" spc="-1" dirty="0">
                <a:solidFill>
                  <a:srgbClr val="C00000"/>
                </a:solidFill>
                <a:latin typeface="Muli"/>
              </a:rPr>
              <a:t>PERCEZIONE DEL DOLORE: NEUROINFIAMMAZIONE</a:t>
            </a:r>
            <a:endParaRPr lang="it-IT" sz="2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Titolo 1"/>
          <p:cNvSpPr/>
          <p:nvPr/>
        </p:nvSpPr>
        <p:spPr>
          <a:xfrm>
            <a:off x="490320" y="49896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endParaRPr lang="it-IT" sz="2800" b="1" strike="noStrike" spc="-1">
              <a:solidFill>
                <a:srgbClr val="C00000"/>
              </a:solidFill>
              <a:latin typeface="Calibri Light"/>
            </a:endParaRPr>
          </a:p>
        </p:txBody>
      </p:sp>
      <p:sp>
        <p:nvSpPr>
          <p:cNvPr id="136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endParaRPr lang="it-IT" sz="2800" b="1" strike="noStrike" spc="-1">
              <a:solidFill>
                <a:srgbClr val="C00000"/>
              </a:solidFill>
              <a:latin typeface="Calibri Light"/>
            </a:endParaRPr>
          </a:p>
        </p:txBody>
      </p:sp>
      <p:sp>
        <p:nvSpPr>
          <p:cNvPr id="139" name="CasellaDiTesto 1"/>
          <p:cNvSpPr/>
          <p:nvPr/>
        </p:nvSpPr>
        <p:spPr>
          <a:xfrm>
            <a:off x="1193400" y="3205440"/>
            <a:ext cx="403704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MASCHIO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0" name="Rettangolo 8"/>
          <p:cNvSpPr/>
          <p:nvPr/>
        </p:nvSpPr>
        <p:spPr>
          <a:xfrm>
            <a:off x="6959520" y="3716280"/>
            <a:ext cx="4176360" cy="94356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ts val="2299"/>
              </a:lnSpc>
            </a:pPr>
            <a:r>
              <a:rPr lang="it-IT" sz="1800" b="0" strike="noStrike" spc="-1">
                <a:solidFill>
                  <a:schemeClr val="dk2">
                    <a:lumMod val="75000"/>
                  </a:schemeClr>
                </a:solidFill>
                <a:latin typeface="Muli"/>
              </a:rPr>
              <a:t>Importante ruolo delle </a:t>
            </a:r>
            <a:r>
              <a:rPr lang="it-IT" sz="1800" b="1" strike="noStrike" spc="-1">
                <a:solidFill>
                  <a:schemeClr val="dk2">
                    <a:lumMod val="75000"/>
                  </a:schemeClr>
                </a:solidFill>
                <a:latin typeface="Muli"/>
              </a:rPr>
              <a:t>cellule immunitarie</a:t>
            </a:r>
            <a:r>
              <a:rPr lang="it-IT" sz="1800" b="0" strike="noStrike" spc="-1">
                <a:solidFill>
                  <a:schemeClr val="dk2">
                    <a:lumMod val="75000"/>
                  </a:schemeClr>
                </a:solidFill>
                <a:latin typeface="Muli"/>
              </a:rPr>
              <a:t>, provenienti dal circolo (linfociti T)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Rettangolo 30"/>
          <p:cNvSpPr/>
          <p:nvPr/>
        </p:nvSpPr>
        <p:spPr>
          <a:xfrm>
            <a:off x="1055520" y="3716280"/>
            <a:ext cx="4181400" cy="934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1D315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Importante attivazione della</a:t>
            </a:r>
            <a:r>
              <a:rPr lang="it-IT" sz="1800" b="1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 componente microgliale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Rettangolo 2"/>
          <p:cNvSpPr/>
          <p:nvPr/>
        </p:nvSpPr>
        <p:spPr>
          <a:xfrm>
            <a:off x="6959520" y="3105000"/>
            <a:ext cx="4176360" cy="55008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ts val="2299"/>
              </a:lnSpc>
            </a:pPr>
            <a:r>
              <a:rPr lang="it-IT" sz="1800" b="0" strike="noStrike" spc="-1">
                <a:solidFill>
                  <a:schemeClr val="dk2">
                    <a:lumMod val="75000"/>
                  </a:schemeClr>
                </a:solidFill>
                <a:latin typeface="Muli"/>
              </a:rPr>
              <a:t>FEMMINA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3" name="CasellaDiTesto 3"/>
          <p:cNvSpPr/>
          <p:nvPr/>
        </p:nvSpPr>
        <p:spPr>
          <a:xfrm>
            <a:off x="1055520" y="2379240"/>
            <a:ext cx="999540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Alla base del dolore neuropatico e del suo mantenimento, esiste un’interazione patologica tra neuroni e cellule non neuronali del SNC e del SNP.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Rettangolo 6"/>
          <p:cNvSpPr/>
          <p:nvPr/>
        </p:nvSpPr>
        <p:spPr>
          <a:xfrm>
            <a:off x="1055520" y="5525640"/>
            <a:ext cx="10080360" cy="819000"/>
          </a:xfrm>
          <a:prstGeom prst="rect">
            <a:avLst/>
          </a:prstGeom>
          <a:solidFill>
            <a:srgbClr val="DCE5F4"/>
          </a:solidFill>
          <a:ln>
            <a:solidFill>
              <a:srgbClr val="4472C4">
                <a:lumMod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ts val="2299"/>
              </a:lnSpc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Calibri"/>
              </a:rPr>
              <a:t>Nel midollo spinale i maschi e le femmine utilizzano cellule non neuronali diverse per mediare il dolore cronico.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5" name="Freccia in giù 9"/>
          <p:cNvSpPr/>
          <p:nvPr/>
        </p:nvSpPr>
        <p:spPr>
          <a:xfrm>
            <a:off x="3056760" y="4752720"/>
            <a:ext cx="260280" cy="6656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6" name="Freccia in giù 15"/>
          <p:cNvSpPr/>
          <p:nvPr/>
        </p:nvSpPr>
        <p:spPr>
          <a:xfrm>
            <a:off x="8882280" y="4787280"/>
            <a:ext cx="260280" cy="6656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47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dk2">
                    <a:lumMod val="50000"/>
                  </a:schemeClr>
                </a:solidFill>
                <a:latin typeface="Calibri"/>
              </a:rPr>
              <a:t>5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8" name="Immagine 7"/>
          <p:cNvPicPr/>
          <p:nvPr/>
        </p:nvPicPr>
        <p:blipFill>
          <a:blip r:embed="rId2"/>
          <a:stretch/>
        </p:blipFill>
        <p:spPr>
          <a:xfrm>
            <a:off x="8357040" y="0"/>
            <a:ext cx="3834720" cy="1665000"/>
          </a:xfrm>
          <a:prstGeom prst="rect">
            <a:avLst/>
          </a:prstGeom>
          <a:ln w="0">
            <a:noFill/>
          </a:ln>
        </p:spPr>
      </p:pic>
      <p:pic>
        <p:nvPicPr>
          <p:cNvPr id="149" name="Immagine 10"/>
          <p:cNvPicPr/>
          <p:nvPr/>
        </p:nvPicPr>
        <p:blipFill>
          <a:blip r:embed="rId3"/>
          <a:stretch/>
        </p:blipFill>
        <p:spPr>
          <a:xfrm>
            <a:off x="6435720" y="15480"/>
            <a:ext cx="1882080" cy="243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800" b="1" u="sng" strike="noStrike" spc="-1">
                <a:solidFill>
                  <a:srgbClr val="C00000"/>
                </a:solidFill>
                <a:uFillTx/>
                <a:latin typeface="Muli"/>
              </a:rPr>
              <a:t>CPPS: SINDROME DEL DOLORE PELVICO CRONICO</a:t>
            </a:r>
            <a:endParaRPr lang="it-IT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PlaceHolder 1"/>
          <p:cNvSpPr>
            <a:spLocks noGrp="1"/>
          </p:cNvSpPr>
          <p:nvPr>
            <p:ph/>
          </p:nvPr>
        </p:nvSpPr>
        <p:spPr>
          <a:xfrm>
            <a:off x="1055520" y="1681200"/>
            <a:ext cx="10080360" cy="8060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 fontScale="93713"/>
          </a:bodyPr>
          <a:lstStyle/>
          <a:p>
            <a:pPr indent="0" algn="just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FFFFFF"/>
                </a:highlight>
                <a:latin typeface="Muli"/>
              </a:rPr>
              <a:t>Dolore localizzato nell'area pelvica che in genere dura </a:t>
            </a:r>
            <a:r>
              <a:rPr lang="it-IT" sz="1800" b="1" strike="noStrike" spc="-1">
                <a:solidFill>
                  <a:schemeClr val="dk2">
                    <a:lumMod val="50000"/>
                  </a:schemeClr>
                </a:solidFill>
                <a:highlight>
                  <a:srgbClr val="FFFFFF"/>
                </a:highlight>
                <a:latin typeface="Muli"/>
              </a:rPr>
              <a:t>oltre sei mesi</a:t>
            </a: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FFFFFF"/>
                </a:highlight>
                <a:latin typeface="Muli"/>
              </a:rPr>
              <a:t> ed è abbastanza </a:t>
            </a:r>
            <a:r>
              <a:rPr lang="it-IT" sz="1800" b="1" strike="noStrike" spc="-1">
                <a:solidFill>
                  <a:schemeClr val="dk2">
                    <a:lumMod val="50000"/>
                  </a:schemeClr>
                </a:solidFill>
                <a:highlight>
                  <a:srgbClr val="FFFFFF"/>
                </a:highlight>
                <a:latin typeface="Muli"/>
              </a:rPr>
              <a:t>grave da limitare il funzionamento</a:t>
            </a: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FFFFFF"/>
                </a:highlight>
                <a:latin typeface="Muli"/>
              </a:rPr>
              <a:t>, non correlato al ciclo mestruale, alla gravidanza, al trauma locale o alle operazioni pelviche. </a:t>
            </a:r>
            <a:endParaRPr lang="it-IT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52" name="Rettangolo 21"/>
          <p:cNvSpPr/>
          <p:nvPr/>
        </p:nvSpPr>
        <p:spPr>
          <a:xfrm>
            <a:off x="1055520" y="2915280"/>
            <a:ext cx="10080360" cy="13417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Sindrome del dolore cronico che combina il malfunzionamento anatomico dei muscoli del pavimento pelvico con l’alterazione della percezione del dolore legato a fattori psicologici e cognitivi.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Freccia in giù 24"/>
          <p:cNvSpPr/>
          <p:nvPr/>
        </p:nvSpPr>
        <p:spPr>
          <a:xfrm>
            <a:off x="5965560" y="2454564"/>
            <a:ext cx="260280" cy="6656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54" name="Rettangolo 26"/>
          <p:cNvSpPr/>
          <p:nvPr/>
        </p:nvSpPr>
        <p:spPr>
          <a:xfrm>
            <a:off x="1055520" y="5289120"/>
            <a:ext cx="5365440" cy="1078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just" defTabSz="914400">
              <a:lnSpc>
                <a:spcPct val="100000"/>
              </a:lnSpc>
            </a:pPr>
            <a:r>
              <a:rPr lang="it-IT" sz="1800" b="0" strike="noStrike" spc="-1" dirty="0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La CPPS ha un impatto sulla salute fisica, psicologica,   sessuale e sociale sulla vita delle donne e su quella dei loro partner.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Rettangolo 35"/>
          <p:cNvSpPr/>
          <p:nvPr/>
        </p:nvSpPr>
        <p:spPr>
          <a:xfrm>
            <a:off x="1055520" y="4331160"/>
            <a:ext cx="5365440" cy="8992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Cambria"/>
              </a:rPr>
              <a:t>FREQUENZA: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algn="ctr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26% della popolazione femminile mondiale,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algn="ctr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prevalenza doppia nelle donne rispetto agli uomini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6" name="Immagine 36"/>
          <p:cNvPicPr/>
          <p:nvPr/>
        </p:nvPicPr>
        <p:blipFill>
          <a:blip r:embed="rId2"/>
          <a:stretch/>
        </p:blipFill>
        <p:spPr>
          <a:xfrm>
            <a:off x="7175520" y="4953960"/>
            <a:ext cx="1397880" cy="1391040"/>
          </a:xfrm>
          <a:prstGeom prst="rect">
            <a:avLst/>
          </a:prstGeom>
          <a:ln w="0">
            <a:noFill/>
          </a:ln>
        </p:spPr>
      </p:pic>
      <p:pic>
        <p:nvPicPr>
          <p:cNvPr id="157" name="Immagine 37"/>
          <p:cNvPicPr/>
          <p:nvPr/>
        </p:nvPicPr>
        <p:blipFill>
          <a:blip r:embed="rId3"/>
          <a:stretch/>
        </p:blipFill>
        <p:spPr>
          <a:xfrm>
            <a:off x="8575200" y="4950360"/>
            <a:ext cx="1177920" cy="1394280"/>
          </a:xfrm>
          <a:prstGeom prst="rect">
            <a:avLst/>
          </a:prstGeom>
          <a:ln w="0">
            <a:noFill/>
          </a:ln>
        </p:spPr>
      </p:pic>
      <p:pic>
        <p:nvPicPr>
          <p:cNvPr id="158" name="Immagine 39"/>
          <p:cNvPicPr/>
          <p:nvPr/>
        </p:nvPicPr>
        <p:blipFill>
          <a:blip r:embed="rId4"/>
          <a:stretch/>
        </p:blipFill>
        <p:spPr>
          <a:xfrm>
            <a:off x="9738000" y="4947840"/>
            <a:ext cx="1397880" cy="1396800"/>
          </a:xfrm>
          <a:prstGeom prst="rect">
            <a:avLst/>
          </a:prstGeom>
          <a:ln w="0">
            <a:noFill/>
          </a:ln>
        </p:spPr>
      </p:pic>
      <p:pic>
        <p:nvPicPr>
          <p:cNvPr id="159" name="Immagine 41"/>
          <p:cNvPicPr/>
          <p:nvPr/>
        </p:nvPicPr>
        <p:blipFill>
          <a:blip r:embed="rId5"/>
          <a:stretch/>
        </p:blipFill>
        <p:spPr>
          <a:xfrm>
            <a:off x="8370720" y="0"/>
            <a:ext cx="3821040" cy="869040"/>
          </a:xfrm>
          <a:prstGeom prst="rect">
            <a:avLst/>
          </a:prstGeom>
          <a:ln w="0">
            <a:noFill/>
          </a:ln>
        </p:spPr>
      </p:pic>
      <p:sp>
        <p:nvSpPr>
          <p:cNvPr id="160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dk2">
                    <a:lumMod val="50000"/>
                  </a:schemeClr>
                </a:solidFill>
                <a:latin typeface="Calibri"/>
              </a:rPr>
              <a:t>6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800" b="1" u="sng" strike="noStrike" spc="-1">
                <a:solidFill>
                  <a:srgbClr val="C00000"/>
                </a:solidFill>
                <a:uFillTx/>
                <a:latin typeface="Muli"/>
              </a:rPr>
              <a:t>CPPS: SINDROME DEL DOLORE PELVICO CRONICO</a:t>
            </a:r>
            <a:endParaRPr lang="it-IT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dk2">
                    <a:lumMod val="50000"/>
                  </a:schemeClr>
                </a:solidFill>
                <a:latin typeface="Calibri"/>
              </a:rPr>
              <a:t>7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Rettangolo 1"/>
          <p:cNvSpPr/>
          <p:nvPr/>
        </p:nvSpPr>
        <p:spPr>
          <a:xfrm>
            <a:off x="4696560" y="1688760"/>
            <a:ext cx="2588760" cy="546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DOLORE CENTRALIZZATO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Rettangolo 7"/>
          <p:cNvSpPr/>
          <p:nvPr/>
        </p:nvSpPr>
        <p:spPr>
          <a:xfrm>
            <a:off x="1019160" y="3537000"/>
            <a:ext cx="10080360" cy="44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Nel dolore centralizzato, un dolore lieve o moderato viene percepito come un dolore intenso.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5" name="Freccia in giù 8"/>
          <p:cNvSpPr/>
          <p:nvPr/>
        </p:nvSpPr>
        <p:spPr>
          <a:xfrm>
            <a:off x="5945400" y="2241720"/>
            <a:ext cx="307440" cy="36864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pic>
        <p:nvPicPr>
          <p:cNvPr id="166" name="Immagine 10"/>
          <p:cNvPicPr/>
          <p:nvPr/>
        </p:nvPicPr>
        <p:blipFill>
          <a:blip r:embed="rId2"/>
          <a:stretch/>
        </p:blipFill>
        <p:spPr>
          <a:xfrm>
            <a:off x="9471600" y="0"/>
            <a:ext cx="2720160" cy="1158120"/>
          </a:xfrm>
          <a:prstGeom prst="rect">
            <a:avLst/>
          </a:prstGeom>
          <a:ln w="0">
            <a:noFill/>
          </a:ln>
        </p:spPr>
      </p:pic>
      <p:pic>
        <p:nvPicPr>
          <p:cNvPr id="167" name="Immagine 12"/>
          <p:cNvPicPr/>
          <p:nvPr/>
        </p:nvPicPr>
        <p:blipFill>
          <a:blip r:embed="rId3"/>
          <a:stretch/>
        </p:blipFill>
        <p:spPr>
          <a:xfrm>
            <a:off x="8570160" y="88920"/>
            <a:ext cx="891360" cy="1089360"/>
          </a:xfrm>
          <a:prstGeom prst="rect">
            <a:avLst/>
          </a:prstGeom>
          <a:ln w="0">
            <a:noFill/>
          </a:ln>
        </p:spPr>
      </p:pic>
      <p:sp>
        <p:nvSpPr>
          <p:cNvPr id="168" name="Rettangolo 2"/>
          <p:cNvSpPr/>
          <p:nvPr/>
        </p:nvSpPr>
        <p:spPr>
          <a:xfrm>
            <a:off x="1055520" y="2647800"/>
            <a:ext cx="10080360" cy="439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L'organismo sviluppa una bassa soglia del dolore, spesso come conseguenza di un dolore cronico.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Freccia in giù 3"/>
          <p:cNvSpPr/>
          <p:nvPr/>
        </p:nvSpPr>
        <p:spPr>
          <a:xfrm>
            <a:off x="5945400" y="3104640"/>
            <a:ext cx="300600" cy="392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0" name="Rettangolo 5"/>
          <p:cNvSpPr/>
          <p:nvPr/>
        </p:nvSpPr>
        <p:spPr>
          <a:xfrm>
            <a:off x="9183240" y="4328640"/>
            <a:ext cx="1199160" cy="44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Iperalgesia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1" name="Freccia in giù 6"/>
          <p:cNvSpPr/>
          <p:nvPr/>
        </p:nvSpPr>
        <p:spPr>
          <a:xfrm>
            <a:off x="9766440" y="4004280"/>
            <a:ext cx="144360" cy="3016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2" name="Rettangolo 9"/>
          <p:cNvSpPr/>
          <p:nvPr/>
        </p:nvSpPr>
        <p:spPr>
          <a:xfrm>
            <a:off x="5574600" y="4749120"/>
            <a:ext cx="1115640" cy="520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CRONICO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3" name="Freccia in giù 16"/>
          <p:cNvSpPr/>
          <p:nvPr/>
        </p:nvSpPr>
        <p:spPr>
          <a:xfrm>
            <a:off x="5982120" y="5282640"/>
            <a:ext cx="300600" cy="3927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4" name="Rettangolo 17"/>
          <p:cNvSpPr/>
          <p:nvPr/>
        </p:nvSpPr>
        <p:spPr>
          <a:xfrm>
            <a:off x="5387760" y="5686200"/>
            <a:ext cx="1488960" cy="424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Conseguenze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Freccia in giù 18"/>
          <p:cNvSpPr/>
          <p:nvPr/>
        </p:nvSpPr>
        <p:spPr>
          <a:xfrm rot="16200000">
            <a:off x="7038720" y="5691600"/>
            <a:ext cx="15084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6" name="Freccia in giù 19"/>
          <p:cNvSpPr/>
          <p:nvPr/>
        </p:nvSpPr>
        <p:spPr>
          <a:xfrm rot="5400000">
            <a:off x="5077800" y="5695920"/>
            <a:ext cx="15084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77" name="Rettangolo 20"/>
          <p:cNvSpPr/>
          <p:nvPr/>
        </p:nvSpPr>
        <p:spPr>
          <a:xfrm>
            <a:off x="7349400" y="5696280"/>
            <a:ext cx="1115640" cy="424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FISICHE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Rettangolo 21"/>
          <p:cNvSpPr/>
          <p:nvPr/>
        </p:nvSpPr>
        <p:spPr>
          <a:xfrm>
            <a:off x="3323160" y="5671800"/>
            <a:ext cx="1596960" cy="4240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1" strike="noStrike" spc="-1">
                <a:solidFill>
                  <a:schemeClr val="dk1"/>
                </a:solidFill>
                <a:latin typeface="Muli"/>
              </a:rPr>
              <a:t>PSICOLOGICHE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Rettangolo 22"/>
          <p:cNvSpPr/>
          <p:nvPr/>
        </p:nvSpPr>
        <p:spPr>
          <a:xfrm>
            <a:off x="8937360" y="5691240"/>
            <a:ext cx="2161800" cy="453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400" b="0" strike="noStrike" spc="-1">
                <a:solidFill>
                  <a:schemeClr val="dk1"/>
                </a:solidFill>
                <a:latin typeface="Muli"/>
              </a:rPr>
              <a:t>Decondizionamento fisico</a:t>
            </a:r>
            <a:endParaRPr lang="it-IT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0" name="Freccia in giù 24"/>
          <p:cNvSpPr/>
          <p:nvPr/>
        </p:nvSpPr>
        <p:spPr>
          <a:xfrm rot="16200000">
            <a:off x="8616960" y="5716080"/>
            <a:ext cx="15084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1" name="Freccia in giù 25"/>
          <p:cNvSpPr/>
          <p:nvPr/>
        </p:nvSpPr>
        <p:spPr>
          <a:xfrm rot="5400000">
            <a:off x="3017880" y="5691240"/>
            <a:ext cx="15084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182" name="Rettangolo 27"/>
          <p:cNvSpPr/>
          <p:nvPr/>
        </p:nvSpPr>
        <p:spPr>
          <a:xfrm>
            <a:off x="1019160" y="5555160"/>
            <a:ext cx="1861200" cy="789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4546A">
                <a:lumMod val="50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it-IT" sz="1400" b="0" strike="noStrike" spc="-1">
                <a:solidFill>
                  <a:schemeClr val="dk1"/>
                </a:solidFill>
                <a:latin typeface="Muli"/>
              </a:rPr>
              <a:t>Alterazione del tono dell’umore</a:t>
            </a:r>
            <a:endParaRPr lang="it-IT" sz="1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it-IT" sz="1400" b="0" strike="noStrike" spc="-1">
                <a:solidFill>
                  <a:schemeClr val="dk1"/>
                </a:solidFill>
                <a:latin typeface="Muli"/>
              </a:rPr>
              <a:t>Isolamento sociale</a:t>
            </a:r>
            <a:endParaRPr lang="it-IT" sz="1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3" name="Immagine 29"/>
          <p:cNvPicPr/>
          <p:nvPr/>
        </p:nvPicPr>
        <p:blipFill>
          <a:blip r:embed="rId4"/>
          <a:stretch/>
        </p:blipFill>
        <p:spPr>
          <a:xfrm>
            <a:off x="8565480" y="1125720"/>
            <a:ext cx="2878920" cy="1347120"/>
          </a:xfrm>
          <a:prstGeom prst="rect">
            <a:avLst/>
          </a:prstGeom>
          <a:ln w="0">
            <a:noFill/>
          </a:ln>
        </p:spPr>
      </p:pic>
      <p:pic>
        <p:nvPicPr>
          <p:cNvPr id="184" name="Immagine 31"/>
          <p:cNvPicPr/>
          <p:nvPr/>
        </p:nvPicPr>
        <p:blipFill>
          <a:blip r:embed="rId5"/>
          <a:stretch/>
        </p:blipFill>
        <p:spPr>
          <a:xfrm>
            <a:off x="7111440" y="4210200"/>
            <a:ext cx="977400" cy="1194840"/>
          </a:xfrm>
          <a:prstGeom prst="rect">
            <a:avLst/>
          </a:prstGeom>
          <a:ln w="0">
            <a:noFill/>
          </a:ln>
        </p:spPr>
      </p:pic>
      <p:pic>
        <p:nvPicPr>
          <p:cNvPr id="185" name="Immagine 33"/>
          <p:cNvPicPr/>
          <p:nvPr/>
        </p:nvPicPr>
        <p:blipFill>
          <a:blip r:embed="rId6"/>
          <a:stretch/>
        </p:blipFill>
        <p:spPr>
          <a:xfrm>
            <a:off x="4000680" y="1753920"/>
            <a:ext cx="600480" cy="566280"/>
          </a:xfrm>
          <a:prstGeom prst="rect">
            <a:avLst/>
          </a:prstGeom>
          <a:ln w="0">
            <a:noFill/>
          </a:ln>
        </p:spPr>
      </p:pic>
      <p:pic>
        <p:nvPicPr>
          <p:cNvPr id="186" name="Immagine 35"/>
          <p:cNvPicPr/>
          <p:nvPr/>
        </p:nvPicPr>
        <p:blipFill>
          <a:blip r:embed="rId7"/>
          <a:stretch/>
        </p:blipFill>
        <p:spPr>
          <a:xfrm>
            <a:off x="5022000" y="4768560"/>
            <a:ext cx="434520" cy="5223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8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u="sng" strike="noStrike" spc="-1" dirty="0">
                <a:solidFill>
                  <a:schemeClr val="accent1">
                    <a:lumMod val="50000"/>
                  </a:schemeClr>
                </a:solidFill>
                <a:uFillTx/>
                <a:latin typeface="Muli"/>
              </a:rPr>
              <a:t>DOLORE PELVICO CRONICO</a:t>
            </a:r>
            <a:r>
              <a:rPr lang="it-IT" sz="2600" b="1" u="sng" spc="-1" dirty="0">
                <a:solidFill>
                  <a:schemeClr val="accent1">
                    <a:lumMod val="50000"/>
                  </a:schemeClr>
                </a:solidFill>
                <a:latin typeface="Muli"/>
              </a:rPr>
              <a:t>: CAUSE</a:t>
            </a:r>
            <a:endParaRPr lang="it-IT" sz="2600" b="0" strike="noStrike" spc="-1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189" name="PlaceHolder 1"/>
          <p:cNvSpPr>
            <a:spLocks noGrp="1"/>
          </p:cNvSpPr>
          <p:nvPr>
            <p:ph/>
          </p:nvPr>
        </p:nvSpPr>
        <p:spPr>
          <a:xfrm>
            <a:off x="982800" y="1665360"/>
            <a:ext cx="5040000" cy="37332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txBody>
          <a:bodyPr lIns="91440" tIns="45720" rIns="91440" bIns="45720" anchor="b">
            <a:normAutofit fontScale="94965"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800" b="0" strike="noStrike" spc="-1">
                <a:solidFill>
                  <a:schemeClr val="dk1"/>
                </a:solidFill>
                <a:latin typeface="Muli"/>
              </a:rPr>
              <a:t>Sindrome condivisa da urologia e ginecologia</a:t>
            </a: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.</a:t>
            </a:r>
            <a:endParaRPr lang="it-IT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0" name="CasellaDiTesto 15"/>
          <p:cNvSpPr/>
          <p:nvPr/>
        </p:nvSpPr>
        <p:spPr>
          <a:xfrm>
            <a:off x="982800" y="2136240"/>
            <a:ext cx="5040000" cy="37548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Dolore: CICLICO - NON CICLICO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CasellaDiTesto 17"/>
          <p:cNvSpPr/>
          <p:nvPr/>
        </p:nvSpPr>
        <p:spPr>
          <a:xfrm>
            <a:off x="982800" y="2608560"/>
            <a:ext cx="10080360" cy="912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rgbClr val="212121"/>
                </a:solidFill>
                <a:highlight>
                  <a:srgbClr val="DCE5F4"/>
                </a:highlight>
                <a:latin typeface="Muli"/>
              </a:rPr>
              <a:t>L'eziologia dei sintomi può essere classificata in base al coinvolgimento del sistema d'organo.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lang="it-IT" sz="180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La fisiopatologia dipende dalla causa del dolore.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CasellaDiTesto 18"/>
          <p:cNvSpPr/>
          <p:nvPr/>
        </p:nvSpPr>
        <p:spPr>
          <a:xfrm>
            <a:off x="993600" y="3646939"/>
            <a:ext cx="2418480" cy="2948841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1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GINECOLOGICA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Endometriosi, Fibromi uterini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Vulvodinia,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Ipertono dei mm. pavimento pelvico,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Neuropatia del pudendo,..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3" name="Immagine 36"/>
          <p:cNvPicPr/>
          <p:nvPr/>
        </p:nvPicPr>
        <p:blipFill>
          <a:blip r:embed="rId2"/>
          <a:stretch/>
        </p:blipFill>
        <p:spPr>
          <a:xfrm>
            <a:off x="8240040" y="1187280"/>
            <a:ext cx="3951720" cy="955440"/>
          </a:xfrm>
          <a:prstGeom prst="rect">
            <a:avLst/>
          </a:prstGeom>
          <a:ln w="0">
            <a:noFill/>
          </a:ln>
        </p:spPr>
      </p:pic>
      <p:sp>
        <p:nvSpPr>
          <p:cNvPr id="194" name="CasellaDiTesto 4"/>
          <p:cNvSpPr/>
          <p:nvPr/>
        </p:nvSpPr>
        <p:spPr>
          <a:xfrm>
            <a:off x="3527640" y="3706963"/>
            <a:ext cx="2502360" cy="1807503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1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UROLOGIA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Cistite Interstiziale /  Bladder Pain Syndrome (IC/BPS) 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>
                <a:solidFill>
                  <a:schemeClr val="dk1"/>
                </a:solidFill>
                <a:latin typeface="Calibri"/>
              </a:rPr>
              <a:t>Prostatite cronica,..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CasellaDiTesto 5"/>
          <p:cNvSpPr/>
          <p:nvPr/>
        </p:nvSpPr>
        <p:spPr>
          <a:xfrm>
            <a:off x="8737200" y="3706964"/>
            <a:ext cx="2325960" cy="1807503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1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ALTRO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Dolore radicolare primario,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Dolore muscoloscheletrico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96" name="Immagine 8"/>
          <p:cNvPicPr/>
          <p:nvPr/>
        </p:nvPicPr>
        <p:blipFill>
          <a:blip r:embed="rId3"/>
          <a:stretch/>
        </p:blipFill>
        <p:spPr>
          <a:xfrm>
            <a:off x="9334440" y="0"/>
            <a:ext cx="2857320" cy="1146600"/>
          </a:xfrm>
          <a:prstGeom prst="rect">
            <a:avLst/>
          </a:prstGeom>
          <a:ln w="0">
            <a:noFill/>
          </a:ln>
        </p:spPr>
      </p:pic>
      <p:sp>
        <p:nvSpPr>
          <p:cNvPr id="197" name="CasellaDiTesto 12"/>
          <p:cNvSpPr/>
          <p:nvPr/>
        </p:nvSpPr>
        <p:spPr>
          <a:xfrm>
            <a:off x="6120720" y="3642844"/>
            <a:ext cx="2500920" cy="1935743"/>
          </a:xfrm>
          <a:prstGeom prst="rect">
            <a:avLst/>
          </a:prstGeom>
          <a:solidFill>
            <a:srgbClr val="DCE5F4"/>
          </a:solidFill>
          <a:ln w="0">
            <a:solidFill>
              <a:srgbClr val="4472C4">
                <a:lumMod val="50000"/>
              </a:srgb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1" strike="noStrike" spc="-1" dirty="0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GASTROENTEROLOGICA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S.re intestino irritabile,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IBD, tumori,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000000"/>
              </a:buClr>
              <a:buFont typeface="Courier New"/>
              <a:buChar char="o"/>
            </a:pPr>
            <a:r>
              <a:rPr lang="it-IT" sz="180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Ernie addominali</a:t>
            </a:r>
            <a:endParaRPr lang="it-IT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CasellaDiTesto 13"/>
          <p:cNvSpPr/>
          <p:nvPr/>
        </p:nvSpPr>
        <p:spPr>
          <a:xfrm>
            <a:off x="3527640" y="5700271"/>
            <a:ext cx="7571880" cy="788400"/>
          </a:xfrm>
          <a:prstGeom prst="rect">
            <a:avLst/>
          </a:prstGeom>
          <a:solidFill>
            <a:srgbClr val="DCE5F4"/>
          </a:solidFill>
          <a:ln w="0">
            <a:solidFill>
              <a:srgbClr val="4472C4">
                <a:lumMod val="50000"/>
              </a:srgb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ts val="2251"/>
              </a:lnSpc>
              <a:spcAft>
                <a:spcPts val="1001"/>
              </a:spcAft>
            </a:pPr>
            <a:r>
              <a:rPr lang="it-IT" sz="1800" b="1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INFETTIVA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ts val="2251"/>
              </a:lnSpc>
              <a:spcAft>
                <a:spcPts val="1001"/>
              </a:spcAft>
              <a:buClr>
                <a:srgbClr val="222A35"/>
              </a:buClr>
              <a:buFont typeface="Courier New"/>
              <a:buChar char="o"/>
            </a:pPr>
            <a:r>
              <a:rPr lang="it-IT" sz="1800" b="0" strike="noStrike" spc="-1">
                <a:solidFill>
                  <a:schemeClr val="dk2">
                    <a:lumMod val="50000"/>
                  </a:schemeClr>
                </a:solidFill>
                <a:highlight>
                  <a:srgbClr val="DCE5F4"/>
                </a:highlight>
                <a:latin typeface="Muli"/>
              </a:rPr>
              <a:t>Clamidia, Sifilide, Gonorrea, HIV, HSV2, ..</a:t>
            </a:r>
            <a:endParaRPr lang="it-IT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Immagine 7"/>
          <p:cNvPicPr/>
          <p:nvPr/>
        </p:nvPicPr>
        <p:blipFill>
          <a:blip r:embed="rId2"/>
          <a:stretch/>
        </p:blipFill>
        <p:spPr>
          <a:xfrm>
            <a:off x="5300280" y="3537000"/>
            <a:ext cx="1252800" cy="1460880"/>
          </a:xfrm>
          <a:prstGeom prst="rect">
            <a:avLst/>
          </a:prstGeom>
          <a:ln w="0">
            <a:noFill/>
          </a:ln>
        </p:spPr>
      </p:pic>
      <p:sp>
        <p:nvSpPr>
          <p:cNvPr id="200" name="Segnaposto numero diapositiva 7"/>
          <p:cNvSpPr/>
          <p:nvPr/>
        </p:nvSpPr>
        <p:spPr>
          <a:xfrm>
            <a:off x="8621640" y="6345360"/>
            <a:ext cx="2742840" cy="36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 algn="r" defTabSz="914400">
              <a:lnSpc>
                <a:spcPct val="100000"/>
              </a:lnSpc>
            </a:pPr>
            <a:r>
              <a:rPr lang="it-IT" sz="2000" b="0" strike="noStrike" spc="-1">
                <a:solidFill>
                  <a:schemeClr val="dk1"/>
                </a:solidFill>
                <a:latin typeface="Calibri"/>
              </a:rPr>
              <a:t>9</a:t>
            </a:r>
            <a:endParaRPr lang="it-IT" sz="20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1" name="Titolo 1"/>
          <p:cNvSpPr/>
          <p:nvPr/>
        </p:nvSpPr>
        <p:spPr>
          <a:xfrm>
            <a:off x="490320" y="480240"/>
            <a:ext cx="10874160" cy="528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 fontScale="89783"/>
          </a:bodyPr>
          <a:lstStyle/>
          <a:p>
            <a:pPr defTabSz="914400">
              <a:lnSpc>
                <a:spcPct val="90000"/>
              </a:lnSpc>
            </a:pPr>
            <a:r>
              <a:rPr lang="it-IT" sz="2600" b="1" strike="noStrike" spc="-1" dirty="0">
                <a:solidFill>
                  <a:srgbClr val="C00000"/>
                </a:solidFill>
                <a:latin typeface="Muli"/>
              </a:rPr>
              <a:t>CISITITE INTERSTIZIALE- ENDOMETRIOSI – IPERTONO MM. PAV.PEVICO - VULVODINIA</a:t>
            </a:r>
            <a:endParaRPr lang="it-IT" sz="26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1"/>
          <p:cNvSpPr>
            <a:spLocks noGrp="1"/>
          </p:cNvSpPr>
          <p:nvPr>
            <p:ph/>
          </p:nvPr>
        </p:nvSpPr>
        <p:spPr>
          <a:xfrm>
            <a:off x="982800" y="1665360"/>
            <a:ext cx="3978360" cy="34956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txBody>
          <a:bodyPr lIns="91440" tIns="45720" rIns="91440" bIns="45720" anchor="b">
            <a:normAutofit/>
          </a:bodyPr>
          <a:lstStyle/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it-IT" sz="1750" b="1" strike="noStrike" spc="-1" dirty="0">
                <a:solidFill>
                  <a:schemeClr val="dk1"/>
                </a:solidFill>
                <a:latin typeface="Muli"/>
              </a:rPr>
              <a:t>CISTITE INTERSTIZIALE</a:t>
            </a:r>
            <a:endParaRPr lang="it-IT" sz="1750" b="1" strike="noStrike" spc="-1" dirty="0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03" name="CasellaDiTesto 17"/>
          <p:cNvSpPr/>
          <p:nvPr/>
        </p:nvSpPr>
        <p:spPr>
          <a:xfrm>
            <a:off x="982800" y="2083680"/>
            <a:ext cx="3978360" cy="24872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75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TRIADE SINTOMATOLOGICA:</a:t>
            </a: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lang="it-IT" sz="175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Urgenza</a:t>
            </a: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lang="it-IT" sz="175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Frequenza</a:t>
            </a: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  <a:p>
            <a:pPr marL="343080" indent="-343080" defTabSz="914400">
              <a:lnSpc>
                <a:spcPct val="100000"/>
              </a:lnSpc>
              <a:buClr>
                <a:srgbClr val="000000"/>
              </a:buClr>
              <a:buFont typeface="OpenSymbol"/>
              <a:buAutoNum type="arabicPeriod"/>
            </a:pPr>
            <a:r>
              <a:rPr lang="it-IT" sz="175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Dolore vescica e/o pelvi</a:t>
            </a: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</a:pP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75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8F : 2M</a:t>
            </a: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75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Diagnosi di esclusione,</a:t>
            </a: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75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Eziologia sconosciuta: multifattoriale</a:t>
            </a: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4" name="Immagine 8"/>
          <p:cNvPicPr/>
          <p:nvPr/>
        </p:nvPicPr>
        <p:blipFill>
          <a:blip r:embed="rId3"/>
          <a:stretch/>
        </p:blipFill>
        <p:spPr>
          <a:xfrm>
            <a:off x="9623520" y="0"/>
            <a:ext cx="2568240" cy="568440"/>
          </a:xfrm>
          <a:prstGeom prst="rect">
            <a:avLst/>
          </a:prstGeom>
          <a:ln w="0">
            <a:noFill/>
          </a:ln>
        </p:spPr>
      </p:pic>
      <p:sp>
        <p:nvSpPr>
          <p:cNvPr id="205" name="Segnaposto testo 6"/>
          <p:cNvSpPr/>
          <p:nvPr/>
        </p:nvSpPr>
        <p:spPr>
          <a:xfrm>
            <a:off x="5046840" y="2088720"/>
            <a:ext cx="1506240" cy="126396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defTabSz="914400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it-IT" sz="1750" b="0" strike="noStrike" spc="-1">
                <a:solidFill>
                  <a:schemeClr val="dk2">
                    <a:lumMod val="50000"/>
                  </a:schemeClr>
                </a:solidFill>
                <a:latin typeface="Muli"/>
              </a:rPr>
              <a:t>Per &gt; 6 mesi, senza infezione del tratto urinario.</a:t>
            </a: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Freccia in giù 10"/>
          <p:cNvSpPr/>
          <p:nvPr/>
        </p:nvSpPr>
        <p:spPr>
          <a:xfrm rot="16200000">
            <a:off x="4695840" y="2445840"/>
            <a:ext cx="300600" cy="41616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750" b="0" strike="noStrike" spc="-1">
              <a:solidFill>
                <a:schemeClr val="lt1"/>
              </a:solidFill>
              <a:latin typeface="Calibri"/>
            </a:endParaRPr>
          </a:p>
        </p:txBody>
      </p:sp>
      <p:sp>
        <p:nvSpPr>
          <p:cNvPr id="207" name="Segnaposto testo 6"/>
          <p:cNvSpPr/>
          <p:nvPr/>
        </p:nvSpPr>
        <p:spPr>
          <a:xfrm>
            <a:off x="7230600" y="1665360"/>
            <a:ext cx="3868920" cy="34956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rmAutofit/>
          </a:bodyPr>
          <a:lstStyle/>
          <a:p>
            <a:pPr defTabSz="914400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it-IT" sz="1800" b="1" strike="noStrike" spc="-1" dirty="0">
                <a:solidFill>
                  <a:schemeClr val="dk1"/>
                </a:solidFill>
                <a:latin typeface="Muli"/>
              </a:rPr>
              <a:t>ENDOMETRIOSI</a:t>
            </a:r>
            <a:endParaRPr lang="it-IT" sz="1800" b="1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8" name="CasellaDiTesto 13"/>
          <p:cNvSpPr/>
          <p:nvPr/>
        </p:nvSpPr>
        <p:spPr>
          <a:xfrm>
            <a:off x="982800" y="5144760"/>
            <a:ext cx="3973320" cy="14216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75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T</a:t>
            </a:r>
            <a:r>
              <a:rPr lang="it-IT" sz="1750" b="0" strike="noStrike" spc="-1">
                <a:solidFill>
                  <a:schemeClr val="dk1"/>
                </a:solidFill>
                <a:latin typeface="Muli"/>
              </a:rPr>
              <a:t>ensione e spasmi muscolari a livello del pavimento pelvico + alterazione della fase di svuotamento vescicale</a:t>
            </a: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75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DOLORE</a:t>
            </a: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9" name="Segnaposto testo 6"/>
          <p:cNvSpPr/>
          <p:nvPr/>
        </p:nvSpPr>
        <p:spPr>
          <a:xfrm>
            <a:off x="982800" y="4693140"/>
            <a:ext cx="3978360" cy="349560"/>
          </a:xfrm>
          <a:prstGeom prst="rect">
            <a:avLst/>
          </a:prstGeom>
          <a:solidFill>
            <a:srgbClr val="DCE5F4"/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rmAutofit fontScale="94965"/>
          </a:bodyPr>
          <a:lstStyle/>
          <a:p>
            <a:pPr defTabSz="914400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it-IT" sz="1750" b="1" strike="noStrike" spc="-1" dirty="0">
                <a:solidFill>
                  <a:schemeClr val="dk1"/>
                </a:solidFill>
                <a:latin typeface="Muli"/>
              </a:rPr>
              <a:t>IPERTONO </a:t>
            </a:r>
            <a:r>
              <a:rPr lang="it-IT" sz="1750" b="1" spc="-1" dirty="0">
                <a:solidFill>
                  <a:schemeClr val="dk1"/>
                </a:solidFill>
                <a:latin typeface="Muli"/>
              </a:rPr>
              <a:t>MM.</a:t>
            </a:r>
            <a:r>
              <a:rPr lang="it-IT" sz="1750" b="1" strike="noStrike" spc="-1" dirty="0">
                <a:solidFill>
                  <a:schemeClr val="dk1"/>
                </a:solidFill>
                <a:latin typeface="Muli"/>
              </a:rPr>
              <a:t> PAVIMENTO PELVICO</a:t>
            </a:r>
            <a:endParaRPr lang="it-IT" sz="1750" b="1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0" name="CasellaDiTesto 16"/>
          <p:cNvSpPr/>
          <p:nvPr/>
        </p:nvSpPr>
        <p:spPr>
          <a:xfrm>
            <a:off x="7235640" y="2080800"/>
            <a:ext cx="3863880" cy="24872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75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Presenza di ghiandole o stroma endometriale fuori dalla cavità endometriale,</a:t>
            </a: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75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1-7% della popolazione mondiale,</a:t>
            </a: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750" b="0" strike="noStrike" spc="-1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Sintomatologia dolorosa, più comunemente: dismenorrea, dolore pelvico ciclico o dispareunia profonda.</a:t>
            </a:r>
            <a:endParaRPr lang="it-IT" sz="175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CasellaDiTesto 1"/>
          <p:cNvSpPr/>
          <p:nvPr/>
        </p:nvSpPr>
        <p:spPr>
          <a:xfrm>
            <a:off x="7235640" y="4477320"/>
            <a:ext cx="3863880" cy="3678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it-IT" sz="1800" b="1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VULVODINIA</a:t>
            </a:r>
            <a:endParaRPr lang="it-IT" sz="1800" b="1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2" name="CasellaDiTesto 3"/>
          <p:cNvSpPr/>
          <p:nvPr/>
        </p:nvSpPr>
        <p:spPr>
          <a:xfrm>
            <a:off x="7235640" y="4867920"/>
            <a:ext cx="3863880" cy="143740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0"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75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Dolore/sensazione spiacevole, a livello vulvare da almeno </a:t>
            </a:r>
            <a:r>
              <a:rPr lang="it-IT" sz="1750" b="1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3</a:t>
            </a:r>
            <a:r>
              <a:rPr lang="it-IT" sz="175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 mesi.</a:t>
            </a:r>
            <a:endParaRPr lang="it-IT" sz="175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75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Localizzato/generalizzato, spontaneo, da contatto o specifici trigger,</a:t>
            </a:r>
            <a:endParaRPr lang="it-IT" sz="1750" b="0" strike="noStrike" spc="-1" dirty="0">
              <a:solidFill>
                <a:srgbClr val="000000"/>
              </a:solidFill>
              <a:latin typeface="Arial"/>
            </a:endParaRPr>
          </a:p>
          <a:p>
            <a:pPr marL="285840" indent="-285840" defTabSz="914400">
              <a:lnSpc>
                <a:spcPct val="100000"/>
              </a:lnSpc>
              <a:buClr>
                <a:srgbClr val="000000"/>
              </a:buClr>
              <a:buFont typeface="OpenSymbol"/>
              <a:buChar char="-"/>
            </a:pPr>
            <a:r>
              <a:rPr lang="it-IT" sz="1750" b="0" strike="noStrike" spc="-1" dirty="0">
                <a:solidFill>
                  <a:schemeClr val="dk1"/>
                </a:solidFill>
                <a:highlight>
                  <a:srgbClr val="DCE5F4"/>
                </a:highlight>
                <a:latin typeface="Muli"/>
              </a:rPr>
              <a:t>Eziologia multifattoriale</a:t>
            </a:r>
            <a:endParaRPr lang="it-IT" sz="175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Freccia circolare a destra 4"/>
          <p:cNvSpPr/>
          <p:nvPr/>
        </p:nvSpPr>
        <p:spPr>
          <a:xfrm>
            <a:off x="6670800" y="4997880"/>
            <a:ext cx="519120" cy="84132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it-IT" sz="1800" b="0" strike="noStrike" spc="-1">
              <a:solidFill>
                <a:srgbClr val="C00000"/>
              </a:solidFill>
              <a:latin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109284</TotalTime>
  <Words>2665</Words>
  <Application>Microsoft Office PowerPoint</Application>
  <PresentationFormat>Widescreen</PresentationFormat>
  <Paragraphs>351</Paragraphs>
  <Slides>29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13</vt:i4>
      </vt:variant>
      <vt:variant>
        <vt:lpstr>Tema</vt:lpstr>
      </vt:variant>
      <vt:variant>
        <vt:i4>11</vt:i4>
      </vt:variant>
      <vt:variant>
        <vt:lpstr>Titoli diapositive</vt:lpstr>
      </vt:variant>
      <vt:variant>
        <vt:i4>29</vt:i4>
      </vt:variant>
    </vt:vector>
  </HeadingPairs>
  <TitlesOfParts>
    <vt:vector size="53" baseType="lpstr">
      <vt:lpstr> muli</vt:lpstr>
      <vt:lpstr>Arial</vt:lpstr>
      <vt:lpstr>Calibri</vt:lpstr>
      <vt:lpstr>Calibri Light</vt:lpstr>
      <vt:lpstr>Cambria</vt:lpstr>
      <vt:lpstr>Courier New</vt:lpstr>
      <vt:lpstr>Inter</vt:lpstr>
      <vt:lpstr>MuII</vt:lpstr>
      <vt:lpstr>Muli</vt:lpstr>
      <vt:lpstr>OpenSymbol</vt:lpstr>
      <vt:lpstr>Symbol</vt:lpstr>
      <vt:lpstr>Times New Roman</vt:lpstr>
      <vt:lpstr>Wingdings</vt:lpstr>
      <vt:lpstr>Tema di Office</vt:lpstr>
      <vt:lpstr>Tema di Office</vt:lpstr>
      <vt:lpstr>Tema di Office</vt:lpstr>
      <vt:lpstr>Tema di Office</vt:lpstr>
      <vt:lpstr>Tema di Office</vt:lpstr>
      <vt:lpstr>Tema di Office</vt:lpstr>
      <vt:lpstr>Tema di Office</vt:lpstr>
      <vt:lpstr>Tema di Office</vt:lpstr>
      <vt:lpstr>Tema di Office</vt:lpstr>
      <vt:lpstr>Tema di Office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ENDOMETRIOSI, DOLORE E QOL</vt:lpstr>
      <vt:lpstr>Presentazione standard di PowerPoint</vt:lpstr>
      <vt:lpstr>IL COSTO DELLA MALATTIA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UNIVERSITÀ DEGLI STUDI DI VERONA   Corso di Laurea Magistrale a ciclo unico in Medicina e Chirurgia      Ruolo della distribuzione del grasso corporeo in pazienti affetti da Sindrome delle Apnee Ostruttive nel Sonno</dc:title>
  <dc:subject/>
  <dc:creator>Andrea Gretter</dc:creator>
  <dc:description/>
  <cp:lastModifiedBy>videorent vr</cp:lastModifiedBy>
  <cp:revision>68</cp:revision>
  <dcterms:created xsi:type="dcterms:W3CDTF">2022-10-04T09:39:19Z</dcterms:created>
  <dcterms:modified xsi:type="dcterms:W3CDTF">2025-05-25T16:53:01Z</dcterms:modified>
  <dc:language>it-IT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Widescreen</vt:lpwstr>
  </property>
  <property fmtid="{D5CDD505-2E9C-101B-9397-08002B2CF9AE}" pid="3" name="Slides">
    <vt:i4>33</vt:i4>
  </property>
</Properties>
</file>