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4471" r:id="rId3"/>
    <p:sldId id="4363" r:id="rId4"/>
    <p:sldId id="4364" r:id="rId5"/>
    <p:sldId id="4355" r:id="rId6"/>
    <p:sldId id="4453" r:id="rId7"/>
    <p:sldId id="4480" r:id="rId8"/>
    <p:sldId id="4481" r:id="rId9"/>
    <p:sldId id="4482" r:id="rId10"/>
    <p:sldId id="4378" r:id="rId11"/>
    <p:sldId id="4338" r:id="rId12"/>
    <p:sldId id="4409" r:id="rId13"/>
    <p:sldId id="4479" r:id="rId14"/>
    <p:sldId id="4472" r:id="rId15"/>
    <p:sldId id="4473" r:id="rId16"/>
    <p:sldId id="4474" r:id="rId17"/>
    <p:sldId id="258" r:id="rId18"/>
    <p:sldId id="4483" r:id="rId19"/>
    <p:sldId id="4370" r:id="rId20"/>
    <p:sldId id="4420" r:id="rId21"/>
    <p:sldId id="4418" r:id="rId22"/>
    <p:sldId id="3718" r:id="rId23"/>
    <p:sldId id="4371" r:id="rId24"/>
    <p:sldId id="4410" r:id="rId25"/>
    <p:sldId id="260" r:id="rId26"/>
    <p:sldId id="4484" r:id="rId27"/>
    <p:sldId id="4485" r:id="rId28"/>
    <p:sldId id="4486" r:id="rId29"/>
    <p:sldId id="4487" r:id="rId30"/>
    <p:sldId id="4488" r:id="rId31"/>
    <p:sldId id="4489" r:id="rId3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04"/>
    <p:restoredTop sz="94658"/>
  </p:normalViewPr>
  <p:slideViewPr>
    <p:cSldViewPr snapToGrid="0">
      <p:cViewPr varScale="1">
        <p:scale>
          <a:sx n="94" d="100"/>
          <a:sy n="94" d="100"/>
        </p:scale>
        <p:origin x="232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sv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48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13" Type="http://schemas.openxmlformats.org/officeDocument/2006/relationships/image" Target="../media/image65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sv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58.sv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56.svg"/><Relationship Id="rId9" Type="http://schemas.openxmlformats.org/officeDocument/2006/relationships/image" Target="../media/image61.png"/><Relationship Id="rId14" Type="http://schemas.openxmlformats.org/officeDocument/2006/relationships/image" Target="../media/image66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6.svg"/><Relationship Id="rId2" Type="http://schemas.openxmlformats.org/officeDocument/2006/relationships/image" Target="../media/image68.svg"/><Relationship Id="rId1" Type="http://schemas.openxmlformats.org/officeDocument/2006/relationships/image" Target="../media/image67.png"/><Relationship Id="rId6" Type="http://schemas.openxmlformats.org/officeDocument/2006/relationships/image" Target="../media/image72.svg"/><Relationship Id="rId11" Type="http://schemas.openxmlformats.org/officeDocument/2006/relationships/image" Target="../media/image75.png"/><Relationship Id="rId5" Type="http://schemas.openxmlformats.org/officeDocument/2006/relationships/image" Target="../media/image71.png"/><Relationship Id="rId10" Type="http://schemas.openxmlformats.org/officeDocument/2006/relationships/image" Target="../media/image62.svg"/><Relationship Id="rId4" Type="http://schemas.openxmlformats.org/officeDocument/2006/relationships/image" Target="../media/image70.svg"/><Relationship Id="rId9" Type="http://schemas.openxmlformats.org/officeDocument/2006/relationships/image" Target="../media/image61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sv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48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13" Type="http://schemas.openxmlformats.org/officeDocument/2006/relationships/image" Target="../media/image65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sv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58.sv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56.svg"/><Relationship Id="rId9" Type="http://schemas.openxmlformats.org/officeDocument/2006/relationships/image" Target="../media/image61.png"/><Relationship Id="rId14" Type="http://schemas.openxmlformats.org/officeDocument/2006/relationships/image" Target="../media/image66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6.svg"/><Relationship Id="rId2" Type="http://schemas.openxmlformats.org/officeDocument/2006/relationships/image" Target="../media/image68.svg"/><Relationship Id="rId1" Type="http://schemas.openxmlformats.org/officeDocument/2006/relationships/image" Target="../media/image67.png"/><Relationship Id="rId6" Type="http://schemas.openxmlformats.org/officeDocument/2006/relationships/image" Target="../media/image72.svg"/><Relationship Id="rId11" Type="http://schemas.openxmlformats.org/officeDocument/2006/relationships/image" Target="../media/image75.png"/><Relationship Id="rId5" Type="http://schemas.openxmlformats.org/officeDocument/2006/relationships/image" Target="../media/image71.png"/><Relationship Id="rId10" Type="http://schemas.openxmlformats.org/officeDocument/2006/relationships/image" Target="../media/image62.svg"/><Relationship Id="rId4" Type="http://schemas.openxmlformats.org/officeDocument/2006/relationships/image" Target="../media/image70.svg"/><Relationship Id="rId9" Type="http://schemas.openxmlformats.org/officeDocument/2006/relationships/image" Target="../media/image6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3FB72F-BEBD-48B7-9B60-6568BFA1DC20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62D729-A9B5-4946-AE61-230B4A6415D7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Piani di trattamento personalizzati basati sull'analisi dei dati del paziente.</a:t>
          </a:r>
          <a:endParaRPr lang="en-US"/>
        </a:p>
      </dgm:t>
    </dgm:pt>
    <dgm:pt modelId="{AE24DFA3-065C-483A-901A-910D574D7E20}" type="parTrans" cxnId="{318F6EE7-ECA4-4F3B-805B-27CAF0CE44F9}">
      <dgm:prSet/>
      <dgm:spPr/>
      <dgm:t>
        <a:bodyPr/>
        <a:lstStyle/>
        <a:p>
          <a:endParaRPr lang="en-US"/>
        </a:p>
      </dgm:t>
    </dgm:pt>
    <dgm:pt modelId="{EBDF548E-93ED-4B47-83CA-0A2866E3F50F}" type="sibTrans" cxnId="{318F6EE7-ECA4-4F3B-805B-27CAF0CE44F9}">
      <dgm:prSet/>
      <dgm:spPr/>
      <dgm:t>
        <a:bodyPr/>
        <a:lstStyle/>
        <a:p>
          <a:endParaRPr lang="en-US"/>
        </a:p>
      </dgm:t>
    </dgm:pt>
    <dgm:pt modelId="{59755C7D-FEA7-4D8B-A4C1-335DEF1DC7A3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Diagnosi e prognosi precoci e più accurate.</a:t>
          </a:r>
          <a:endParaRPr lang="en-US"/>
        </a:p>
      </dgm:t>
    </dgm:pt>
    <dgm:pt modelId="{68402A3A-8FA3-473E-9EC7-24FC4FC96706}" type="parTrans" cxnId="{41BCF3FF-93E6-4250-96A9-191ECA18B2BE}">
      <dgm:prSet/>
      <dgm:spPr/>
      <dgm:t>
        <a:bodyPr/>
        <a:lstStyle/>
        <a:p>
          <a:endParaRPr lang="en-US"/>
        </a:p>
      </dgm:t>
    </dgm:pt>
    <dgm:pt modelId="{139F5C19-C673-4CEC-8B91-150FC7B3C4E5}" type="sibTrans" cxnId="{41BCF3FF-93E6-4250-96A9-191ECA18B2BE}">
      <dgm:prSet/>
      <dgm:spPr/>
      <dgm:t>
        <a:bodyPr/>
        <a:lstStyle/>
        <a:p>
          <a:endParaRPr lang="en-US"/>
        </a:p>
      </dgm:t>
    </dgm:pt>
    <dgm:pt modelId="{8BF1FDAB-5B74-47BB-9ADB-24F12F0ADE83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Potenziamento della robotica e delle tecnologie assistive per la terapia fisica.</a:t>
          </a:r>
          <a:endParaRPr lang="en-US"/>
        </a:p>
      </dgm:t>
    </dgm:pt>
    <dgm:pt modelId="{448CE9D7-BD0F-45DD-BC65-417240BB411D}" type="parTrans" cxnId="{176283DE-461C-48BD-AC34-1ECAEEC7053D}">
      <dgm:prSet/>
      <dgm:spPr/>
      <dgm:t>
        <a:bodyPr/>
        <a:lstStyle/>
        <a:p>
          <a:endParaRPr lang="en-US"/>
        </a:p>
      </dgm:t>
    </dgm:pt>
    <dgm:pt modelId="{16917E7F-6610-4F5F-BCB7-57E7FAF70662}" type="sibTrans" cxnId="{176283DE-461C-48BD-AC34-1ECAEEC7053D}">
      <dgm:prSet/>
      <dgm:spPr/>
      <dgm:t>
        <a:bodyPr/>
        <a:lstStyle/>
        <a:p>
          <a:endParaRPr lang="en-US"/>
        </a:p>
      </dgm:t>
    </dgm:pt>
    <dgm:pt modelId="{64CA185D-1081-4DA6-B9D2-F9502614D0D1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Monitoraggio remoto efficace per interventi tempestivi e riduzione delle riammissioni ospedaliere.</a:t>
          </a:r>
          <a:endParaRPr lang="en-US"/>
        </a:p>
      </dgm:t>
    </dgm:pt>
    <dgm:pt modelId="{32DB9ABC-4E5F-4068-AFAD-7BE3B01D84B7}" type="parTrans" cxnId="{021B3DDB-FF64-41C2-A7A2-4FB5318E826E}">
      <dgm:prSet/>
      <dgm:spPr/>
      <dgm:t>
        <a:bodyPr/>
        <a:lstStyle/>
        <a:p>
          <a:endParaRPr lang="en-US"/>
        </a:p>
      </dgm:t>
    </dgm:pt>
    <dgm:pt modelId="{53E9EDE3-3FB8-4DA3-A870-6380BA62FD49}" type="sibTrans" cxnId="{021B3DDB-FF64-41C2-A7A2-4FB5318E826E}">
      <dgm:prSet/>
      <dgm:spPr/>
      <dgm:t>
        <a:bodyPr/>
        <a:lstStyle/>
        <a:p>
          <a:endParaRPr lang="en-US"/>
        </a:p>
      </dgm:t>
    </dgm:pt>
    <dgm:pt modelId="{0F28C33B-4356-4E53-8D1C-CB430DD13614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Supporto decisionale per personalizzare i piani di trattamento e massimizzare i risultati a lungo termine.</a:t>
          </a:r>
          <a:endParaRPr lang="en-US"/>
        </a:p>
      </dgm:t>
    </dgm:pt>
    <dgm:pt modelId="{627CDC0B-A8CB-4598-B01F-4DE7CC0893CF}" type="parTrans" cxnId="{E613EE8E-B4DC-4684-9EF7-1709169B1DA7}">
      <dgm:prSet/>
      <dgm:spPr/>
      <dgm:t>
        <a:bodyPr/>
        <a:lstStyle/>
        <a:p>
          <a:endParaRPr lang="en-US"/>
        </a:p>
      </dgm:t>
    </dgm:pt>
    <dgm:pt modelId="{C536EDCD-7EF4-4E5C-97E4-07767ABF4AA6}" type="sibTrans" cxnId="{E613EE8E-B4DC-4684-9EF7-1709169B1DA7}">
      <dgm:prSet/>
      <dgm:spPr/>
      <dgm:t>
        <a:bodyPr/>
        <a:lstStyle/>
        <a:p>
          <a:endParaRPr lang="en-US"/>
        </a:p>
      </dgm:t>
    </dgm:pt>
    <dgm:pt modelId="{643F6E2E-F5F3-4823-9D70-762B04C68BAA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Analisi della letteratura di ricerca e pianificazione del trattamento personalizzato utilizzando Large Language Models (LLMs).</a:t>
          </a:r>
          <a:endParaRPr lang="en-US"/>
        </a:p>
      </dgm:t>
    </dgm:pt>
    <dgm:pt modelId="{F0A4AD12-4216-438C-91A7-A56E84D34CD5}" type="parTrans" cxnId="{DC4606AA-4478-4FA8-9746-1C27F37DDF8C}">
      <dgm:prSet/>
      <dgm:spPr/>
      <dgm:t>
        <a:bodyPr/>
        <a:lstStyle/>
        <a:p>
          <a:endParaRPr lang="en-US"/>
        </a:p>
      </dgm:t>
    </dgm:pt>
    <dgm:pt modelId="{B4E488B3-359A-495E-9E47-490F8A1DC42B}" type="sibTrans" cxnId="{DC4606AA-4478-4FA8-9746-1C27F37DDF8C}">
      <dgm:prSet/>
      <dgm:spPr/>
      <dgm:t>
        <a:bodyPr/>
        <a:lstStyle/>
        <a:p>
          <a:endParaRPr lang="en-US"/>
        </a:p>
      </dgm:t>
    </dgm:pt>
    <dgm:pt modelId="{7BF3E073-0DAE-4F86-819C-AC9EE9572C29}" type="pres">
      <dgm:prSet presAssocID="{C03FB72F-BEBD-48B7-9B60-6568BFA1DC20}" presName="root" presStyleCnt="0">
        <dgm:presLayoutVars>
          <dgm:dir/>
          <dgm:resizeHandles val="exact"/>
        </dgm:presLayoutVars>
      </dgm:prSet>
      <dgm:spPr/>
    </dgm:pt>
    <dgm:pt modelId="{7703A8C9-B28A-4102-996A-5C10FFD71286}" type="pres">
      <dgm:prSet presAssocID="{AA62D729-A9B5-4946-AE61-230B4A6415D7}" presName="compNode" presStyleCnt="0"/>
      <dgm:spPr/>
    </dgm:pt>
    <dgm:pt modelId="{D5AAE514-6714-495E-B8CE-B077671FF621}" type="pres">
      <dgm:prSet presAssocID="{AA62D729-A9B5-4946-AE61-230B4A6415D7}" presName="bgRect" presStyleLbl="bgShp" presStyleIdx="0" presStyleCnt="6"/>
      <dgm:spPr/>
    </dgm:pt>
    <dgm:pt modelId="{29E5C422-DDB2-4AB3-A186-545CE1BA78A7}" type="pres">
      <dgm:prSet presAssocID="{AA62D729-A9B5-4946-AE61-230B4A6415D7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tente"/>
        </a:ext>
      </dgm:extLst>
    </dgm:pt>
    <dgm:pt modelId="{932973C3-12AA-4C32-A928-9F277DF8E8A9}" type="pres">
      <dgm:prSet presAssocID="{AA62D729-A9B5-4946-AE61-230B4A6415D7}" presName="spaceRect" presStyleCnt="0"/>
      <dgm:spPr/>
    </dgm:pt>
    <dgm:pt modelId="{AB2E4DEF-28EB-4816-B3D4-8D1DC7BDA4D8}" type="pres">
      <dgm:prSet presAssocID="{AA62D729-A9B5-4946-AE61-230B4A6415D7}" presName="parTx" presStyleLbl="revTx" presStyleIdx="0" presStyleCnt="6">
        <dgm:presLayoutVars>
          <dgm:chMax val="0"/>
          <dgm:chPref val="0"/>
        </dgm:presLayoutVars>
      </dgm:prSet>
      <dgm:spPr/>
    </dgm:pt>
    <dgm:pt modelId="{93642B47-D16B-44D7-A30D-399D972C1A80}" type="pres">
      <dgm:prSet presAssocID="{EBDF548E-93ED-4B47-83CA-0A2866E3F50F}" presName="sibTrans" presStyleCnt="0"/>
      <dgm:spPr/>
    </dgm:pt>
    <dgm:pt modelId="{EA0E533F-A303-4291-BE93-15F5A28CCCBB}" type="pres">
      <dgm:prSet presAssocID="{59755C7D-FEA7-4D8B-A4C1-335DEF1DC7A3}" presName="compNode" presStyleCnt="0"/>
      <dgm:spPr/>
    </dgm:pt>
    <dgm:pt modelId="{2A6ABEB7-7869-423B-BE2B-F0CD522C53BC}" type="pres">
      <dgm:prSet presAssocID="{59755C7D-FEA7-4D8B-A4C1-335DEF1DC7A3}" presName="bgRect" presStyleLbl="bgShp" presStyleIdx="1" presStyleCnt="6"/>
      <dgm:spPr/>
    </dgm:pt>
    <dgm:pt modelId="{85DAFD61-8583-421C-B7BB-84A386D05839}" type="pres">
      <dgm:prSet presAssocID="{59755C7D-FEA7-4D8B-A4C1-335DEF1DC7A3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etoscopio"/>
        </a:ext>
      </dgm:extLst>
    </dgm:pt>
    <dgm:pt modelId="{91F50188-0DD4-411D-9811-A580B38BD7FB}" type="pres">
      <dgm:prSet presAssocID="{59755C7D-FEA7-4D8B-A4C1-335DEF1DC7A3}" presName="spaceRect" presStyleCnt="0"/>
      <dgm:spPr/>
    </dgm:pt>
    <dgm:pt modelId="{37E299D2-F8FC-4E58-A6E7-A966200A22D1}" type="pres">
      <dgm:prSet presAssocID="{59755C7D-FEA7-4D8B-A4C1-335DEF1DC7A3}" presName="parTx" presStyleLbl="revTx" presStyleIdx="1" presStyleCnt="6">
        <dgm:presLayoutVars>
          <dgm:chMax val="0"/>
          <dgm:chPref val="0"/>
        </dgm:presLayoutVars>
      </dgm:prSet>
      <dgm:spPr/>
    </dgm:pt>
    <dgm:pt modelId="{2533F50E-5006-4428-9395-BAA35EB7F90F}" type="pres">
      <dgm:prSet presAssocID="{139F5C19-C673-4CEC-8B91-150FC7B3C4E5}" presName="sibTrans" presStyleCnt="0"/>
      <dgm:spPr/>
    </dgm:pt>
    <dgm:pt modelId="{0681D5EA-281E-4326-90AC-713374B2B426}" type="pres">
      <dgm:prSet presAssocID="{8BF1FDAB-5B74-47BB-9ADB-24F12F0ADE83}" presName="compNode" presStyleCnt="0"/>
      <dgm:spPr/>
    </dgm:pt>
    <dgm:pt modelId="{A8FC3C8B-0B43-4C86-8A77-071C605CDBCA}" type="pres">
      <dgm:prSet presAssocID="{8BF1FDAB-5B74-47BB-9ADB-24F12F0ADE83}" presName="bgRect" presStyleLbl="bgShp" presStyleIdx="2" presStyleCnt="6"/>
      <dgm:spPr/>
    </dgm:pt>
    <dgm:pt modelId="{C45717D5-1CCB-43D7-A59F-0B455CCE83C9}" type="pres">
      <dgm:prSet presAssocID="{8BF1FDAB-5B74-47BB-9ADB-24F12F0ADE83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EC12D88C-EA80-4BF1-9618-1EDFF40FA0D6}" type="pres">
      <dgm:prSet presAssocID="{8BF1FDAB-5B74-47BB-9ADB-24F12F0ADE83}" presName="spaceRect" presStyleCnt="0"/>
      <dgm:spPr/>
    </dgm:pt>
    <dgm:pt modelId="{CB41C170-CE4A-4824-AFBF-42D4126469BD}" type="pres">
      <dgm:prSet presAssocID="{8BF1FDAB-5B74-47BB-9ADB-24F12F0ADE83}" presName="parTx" presStyleLbl="revTx" presStyleIdx="2" presStyleCnt="6">
        <dgm:presLayoutVars>
          <dgm:chMax val="0"/>
          <dgm:chPref val="0"/>
        </dgm:presLayoutVars>
      </dgm:prSet>
      <dgm:spPr/>
    </dgm:pt>
    <dgm:pt modelId="{8BCFBF92-A71F-4D16-8E39-203F467049B8}" type="pres">
      <dgm:prSet presAssocID="{16917E7F-6610-4F5F-BCB7-57E7FAF70662}" presName="sibTrans" presStyleCnt="0"/>
      <dgm:spPr/>
    </dgm:pt>
    <dgm:pt modelId="{637D0755-9DC9-4266-969A-F294A715B9D7}" type="pres">
      <dgm:prSet presAssocID="{64CA185D-1081-4DA6-B9D2-F9502614D0D1}" presName="compNode" presStyleCnt="0"/>
      <dgm:spPr/>
    </dgm:pt>
    <dgm:pt modelId="{671D7E7A-D73A-4983-A789-C03750EDC3D6}" type="pres">
      <dgm:prSet presAssocID="{64CA185D-1081-4DA6-B9D2-F9502614D0D1}" presName="bgRect" presStyleLbl="bgShp" presStyleIdx="3" presStyleCnt="6"/>
      <dgm:spPr/>
    </dgm:pt>
    <dgm:pt modelId="{2C18F2D6-8119-4A7B-9003-EB728E2FD863}" type="pres">
      <dgm:prSet presAssocID="{64CA185D-1081-4DA6-B9D2-F9502614D0D1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emote control"/>
        </a:ext>
      </dgm:extLst>
    </dgm:pt>
    <dgm:pt modelId="{88577C18-BC6E-4E11-83BE-62869305CF01}" type="pres">
      <dgm:prSet presAssocID="{64CA185D-1081-4DA6-B9D2-F9502614D0D1}" presName="spaceRect" presStyleCnt="0"/>
      <dgm:spPr/>
    </dgm:pt>
    <dgm:pt modelId="{414CA3D9-F796-44D0-B463-90CC40A98E27}" type="pres">
      <dgm:prSet presAssocID="{64CA185D-1081-4DA6-B9D2-F9502614D0D1}" presName="parTx" presStyleLbl="revTx" presStyleIdx="3" presStyleCnt="6">
        <dgm:presLayoutVars>
          <dgm:chMax val="0"/>
          <dgm:chPref val="0"/>
        </dgm:presLayoutVars>
      </dgm:prSet>
      <dgm:spPr/>
    </dgm:pt>
    <dgm:pt modelId="{C5CFAE8F-0299-4D90-AE70-75FF206560B5}" type="pres">
      <dgm:prSet presAssocID="{53E9EDE3-3FB8-4DA3-A870-6380BA62FD49}" presName="sibTrans" presStyleCnt="0"/>
      <dgm:spPr/>
    </dgm:pt>
    <dgm:pt modelId="{65F7EE1E-497E-427A-BE8C-A139FED48E6C}" type="pres">
      <dgm:prSet presAssocID="{0F28C33B-4356-4E53-8D1C-CB430DD13614}" presName="compNode" presStyleCnt="0"/>
      <dgm:spPr/>
    </dgm:pt>
    <dgm:pt modelId="{332E44CC-E9D0-434C-B2D1-F822C939CD3A}" type="pres">
      <dgm:prSet presAssocID="{0F28C33B-4356-4E53-8D1C-CB430DD13614}" presName="bgRect" presStyleLbl="bgShp" presStyleIdx="4" presStyleCnt="6"/>
      <dgm:spPr/>
    </dgm:pt>
    <dgm:pt modelId="{501C137D-5692-4F3A-954D-F194FACE4FB8}" type="pres">
      <dgm:prSet presAssocID="{0F28C33B-4356-4E53-8D1C-CB430DD13614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903DD93D-4B8B-449C-8100-709165D361C5}" type="pres">
      <dgm:prSet presAssocID="{0F28C33B-4356-4E53-8D1C-CB430DD13614}" presName="spaceRect" presStyleCnt="0"/>
      <dgm:spPr/>
    </dgm:pt>
    <dgm:pt modelId="{CBE4BD33-F027-484A-9544-07F3229BB541}" type="pres">
      <dgm:prSet presAssocID="{0F28C33B-4356-4E53-8D1C-CB430DD13614}" presName="parTx" presStyleLbl="revTx" presStyleIdx="4" presStyleCnt="6">
        <dgm:presLayoutVars>
          <dgm:chMax val="0"/>
          <dgm:chPref val="0"/>
        </dgm:presLayoutVars>
      </dgm:prSet>
      <dgm:spPr/>
    </dgm:pt>
    <dgm:pt modelId="{481EFEC0-94FC-4877-95B0-7FA1D29E17B6}" type="pres">
      <dgm:prSet presAssocID="{C536EDCD-7EF4-4E5C-97E4-07767ABF4AA6}" presName="sibTrans" presStyleCnt="0"/>
      <dgm:spPr/>
    </dgm:pt>
    <dgm:pt modelId="{0296F756-4430-4D3C-A347-96AD6C9E4B9D}" type="pres">
      <dgm:prSet presAssocID="{643F6E2E-F5F3-4823-9D70-762B04C68BAA}" presName="compNode" presStyleCnt="0"/>
      <dgm:spPr/>
    </dgm:pt>
    <dgm:pt modelId="{C7C5FF5F-5C8C-417F-8B2E-5A9F5E94697B}" type="pres">
      <dgm:prSet presAssocID="{643F6E2E-F5F3-4823-9D70-762B04C68BAA}" presName="bgRect" presStyleLbl="bgShp" presStyleIdx="5" presStyleCnt="6"/>
      <dgm:spPr/>
    </dgm:pt>
    <dgm:pt modelId="{B2498402-978A-4FA2-A616-BB4CD9E78DE4}" type="pres">
      <dgm:prSet presAssocID="{643F6E2E-F5F3-4823-9D70-762B04C68BAA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atistiche"/>
        </a:ext>
      </dgm:extLst>
    </dgm:pt>
    <dgm:pt modelId="{880324DB-55C6-4AE1-9257-F0AF33C40B3E}" type="pres">
      <dgm:prSet presAssocID="{643F6E2E-F5F3-4823-9D70-762B04C68BAA}" presName="spaceRect" presStyleCnt="0"/>
      <dgm:spPr/>
    </dgm:pt>
    <dgm:pt modelId="{4BDAEB3E-B734-4A8D-AC06-AA8DC1560266}" type="pres">
      <dgm:prSet presAssocID="{643F6E2E-F5F3-4823-9D70-762B04C68BAA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1483B41A-26D0-4282-837C-1C02A261EF8F}" type="presOf" srcId="{AA62D729-A9B5-4946-AE61-230B4A6415D7}" destId="{AB2E4DEF-28EB-4816-B3D4-8D1DC7BDA4D8}" srcOrd="0" destOrd="0" presId="urn:microsoft.com/office/officeart/2018/2/layout/IconVerticalSolidList"/>
    <dgm:cxn modelId="{FB58A333-DE3A-4525-8FA6-5E66D59BA180}" type="presOf" srcId="{64CA185D-1081-4DA6-B9D2-F9502614D0D1}" destId="{414CA3D9-F796-44D0-B463-90CC40A98E27}" srcOrd="0" destOrd="0" presId="urn:microsoft.com/office/officeart/2018/2/layout/IconVerticalSolidList"/>
    <dgm:cxn modelId="{EC383E63-1D83-4133-9F75-EBF918E1461E}" type="presOf" srcId="{C03FB72F-BEBD-48B7-9B60-6568BFA1DC20}" destId="{7BF3E073-0DAE-4F86-819C-AC9EE9572C29}" srcOrd="0" destOrd="0" presId="urn:microsoft.com/office/officeart/2018/2/layout/IconVerticalSolidList"/>
    <dgm:cxn modelId="{E613EE8E-B4DC-4684-9EF7-1709169B1DA7}" srcId="{C03FB72F-BEBD-48B7-9B60-6568BFA1DC20}" destId="{0F28C33B-4356-4E53-8D1C-CB430DD13614}" srcOrd="4" destOrd="0" parTransId="{627CDC0B-A8CB-4598-B01F-4DE7CC0893CF}" sibTransId="{C536EDCD-7EF4-4E5C-97E4-07767ABF4AA6}"/>
    <dgm:cxn modelId="{C9C7FE92-4AE7-44E6-A875-86BE5ECC2E2F}" type="presOf" srcId="{643F6E2E-F5F3-4823-9D70-762B04C68BAA}" destId="{4BDAEB3E-B734-4A8D-AC06-AA8DC1560266}" srcOrd="0" destOrd="0" presId="urn:microsoft.com/office/officeart/2018/2/layout/IconVerticalSolidList"/>
    <dgm:cxn modelId="{14292A97-45AF-47A6-979B-D0EE929B78B2}" type="presOf" srcId="{0F28C33B-4356-4E53-8D1C-CB430DD13614}" destId="{CBE4BD33-F027-484A-9544-07F3229BB541}" srcOrd="0" destOrd="0" presId="urn:microsoft.com/office/officeart/2018/2/layout/IconVerticalSolidList"/>
    <dgm:cxn modelId="{DC4606AA-4478-4FA8-9746-1C27F37DDF8C}" srcId="{C03FB72F-BEBD-48B7-9B60-6568BFA1DC20}" destId="{643F6E2E-F5F3-4823-9D70-762B04C68BAA}" srcOrd="5" destOrd="0" parTransId="{F0A4AD12-4216-438C-91A7-A56E84D34CD5}" sibTransId="{B4E488B3-359A-495E-9E47-490F8A1DC42B}"/>
    <dgm:cxn modelId="{38384DBD-8D7B-4EC8-BD1C-581AF03762BD}" type="presOf" srcId="{8BF1FDAB-5B74-47BB-9ADB-24F12F0ADE83}" destId="{CB41C170-CE4A-4824-AFBF-42D4126469BD}" srcOrd="0" destOrd="0" presId="urn:microsoft.com/office/officeart/2018/2/layout/IconVerticalSolidList"/>
    <dgm:cxn modelId="{021B3DDB-FF64-41C2-A7A2-4FB5318E826E}" srcId="{C03FB72F-BEBD-48B7-9B60-6568BFA1DC20}" destId="{64CA185D-1081-4DA6-B9D2-F9502614D0D1}" srcOrd="3" destOrd="0" parTransId="{32DB9ABC-4E5F-4068-AFAD-7BE3B01D84B7}" sibTransId="{53E9EDE3-3FB8-4DA3-A870-6380BA62FD49}"/>
    <dgm:cxn modelId="{176283DE-461C-48BD-AC34-1ECAEEC7053D}" srcId="{C03FB72F-BEBD-48B7-9B60-6568BFA1DC20}" destId="{8BF1FDAB-5B74-47BB-9ADB-24F12F0ADE83}" srcOrd="2" destOrd="0" parTransId="{448CE9D7-BD0F-45DD-BC65-417240BB411D}" sibTransId="{16917E7F-6610-4F5F-BCB7-57E7FAF70662}"/>
    <dgm:cxn modelId="{318F6EE7-ECA4-4F3B-805B-27CAF0CE44F9}" srcId="{C03FB72F-BEBD-48B7-9B60-6568BFA1DC20}" destId="{AA62D729-A9B5-4946-AE61-230B4A6415D7}" srcOrd="0" destOrd="0" parTransId="{AE24DFA3-065C-483A-901A-910D574D7E20}" sibTransId="{EBDF548E-93ED-4B47-83CA-0A2866E3F50F}"/>
    <dgm:cxn modelId="{66304BF0-2372-4355-B904-F88406359E5A}" type="presOf" srcId="{59755C7D-FEA7-4D8B-A4C1-335DEF1DC7A3}" destId="{37E299D2-F8FC-4E58-A6E7-A966200A22D1}" srcOrd="0" destOrd="0" presId="urn:microsoft.com/office/officeart/2018/2/layout/IconVerticalSolidList"/>
    <dgm:cxn modelId="{41BCF3FF-93E6-4250-96A9-191ECA18B2BE}" srcId="{C03FB72F-BEBD-48B7-9B60-6568BFA1DC20}" destId="{59755C7D-FEA7-4D8B-A4C1-335DEF1DC7A3}" srcOrd="1" destOrd="0" parTransId="{68402A3A-8FA3-473E-9EC7-24FC4FC96706}" sibTransId="{139F5C19-C673-4CEC-8B91-150FC7B3C4E5}"/>
    <dgm:cxn modelId="{A6889101-5AD1-4960-AD09-6BF3738871D6}" type="presParOf" srcId="{7BF3E073-0DAE-4F86-819C-AC9EE9572C29}" destId="{7703A8C9-B28A-4102-996A-5C10FFD71286}" srcOrd="0" destOrd="0" presId="urn:microsoft.com/office/officeart/2018/2/layout/IconVerticalSolidList"/>
    <dgm:cxn modelId="{06FD6D67-6DB2-4980-A9E8-F0AC4CD3E5CD}" type="presParOf" srcId="{7703A8C9-B28A-4102-996A-5C10FFD71286}" destId="{D5AAE514-6714-495E-B8CE-B077671FF621}" srcOrd="0" destOrd="0" presId="urn:microsoft.com/office/officeart/2018/2/layout/IconVerticalSolidList"/>
    <dgm:cxn modelId="{17EBD283-87C8-4FF6-A716-8819FA289D48}" type="presParOf" srcId="{7703A8C9-B28A-4102-996A-5C10FFD71286}" destId="{29E5C422-DDB2-4AB3-A186-545CE1BA78A7}" srcOrd="1" destOrd="0" presId="urn:microsoft.com/office/officeart/2018/2/layout/IconVerticalSolidList"/>
    <dgm:cxn modelId="{2BB24B83-0D0E-4F91-9178-394DB417E92B}" type="presParOf" srcId="{7703A8C9-B28A-4102-996A-5C10FFD71286}" destId="{932973C3-12AA-4C32-A928-9F277DF8E8A9}" srcOrd="2" destOrd="0" presId="urn:microsoft.com/office/officeart/2018/2/layout/IconVerticalSolidList"/>
    <dgm:cxn modelId="{13B0DDDB-044E-4FB9-BB4D-C90870C695A5}" type="presParOf" srcId="{7703A8C9-B28A-4102-996A-5C10FFD71286}" destId="{AB2E4DEF-28EB-4816-B3D4-8D1DC7BDA4D8}" srcOrd="3" destOrd="0" presId="urn:microsoft.com/office/officeart/2018/2/layout/IconVerticalSolidList"/>
    <dgm:cxn modelId="{5A4A454A-C374-4D01-8A91-AC184BF6DB96}" type="presParOf" srcId="{7BF3E073-0DAE-4F86-819C-AC9EE9572C29}" destId="{93642B47-D16B-44D7-A30D-399D972C1A80}" srcOrd="1" destOrd="0" presId="urn:microsoft.com/office/officeart/2018/2/layout/IconVerticalSolidList"/>
    <dgm:cxn modelId="{A1218FCC-1CDD-475C-A72E-8D08C0E45638}" type="presParOf" srcId="{7BF3E073-0DAE-4F86-819C-AC9EE9572C29}" destId="{EA0E533F-A303-4291-BE93-15F5A28CCCBB}" srcOrd="2" destOrd="0" presId="urn:microsoft.com/office/officeart/2018/2/layout/IconVerticalSolidList"/>
    <dgm:cxn modelId="{1114D963-3B42-4E4D-AC02-708D55CE3A25}" type="presParOf" srcId="{EA0E533F-A303-4291-BE93-15F5A28CCCBB}" destId="{2A6ABEB7-7869-423B-BE2B-F0CD522C53BC}" srcOrd="0" destOrd="0" presId="urn:microsoft.com/office/officeart/2018/2/layout/IconVerticalSolidList"/>
    <dgm:cxn modelId="{4EEEB0F8-2F15-4854-8112-4AD28BEA82A2}" type="presParOf" srcId="{EA0E533F-A303-4291-BE93-15F5A28CCCBB}" destId="{85DAFD61-8583-421C-B7BB-84A386D05839}" srcOrd="1" destOrd="0" presId="urn:microsoft.com/office/officeart/2018/2/layout/IconVerticalSolidList"/>
    <dgm:cxn modelId="{E045D4F8-7671-4FF3-94FE-71FFBB0EE06C}" type="presParOf" srcId="{EA0E533F-A303-4291-BE93-15F5A28CCCBB}" destId="{91F50188-0DD4-411D-9811-A580B38BD7FB}" srcOrd="2" destOrd="0" presId="urn:microsoft.com/office/officeart/2018/2/layout/IconVerticalSolidList"/>
    <dgm:cxn modelId="{39EE6654-A542-479C-B0BF-DFBDAA104E76}" type="presParOf" srcId="{EA0E533F-A303-4291-BE93-15F5A28CCCBB}" destId="{37E299D2-F8FC-4E58-A6E7-A966200A22D1}" srcOrd="3" destOrd="0" presId="urn:microsoft.com/office/officeart/2018/2/layout/IconVerticalSolidList"/>
    <dgm:cxn modelId="{6CB2CB1C-64FE-4A43-A7C8-2FB451295DD4}" type="presParOf" srcId="{7BF3E073-0DAE-4F86-819C-AC9EE9572C29}" destId="{2533F50E-5006-4428-9395-BAA35EB7F90F}" srcOrd="3" destOrd="0" presId="urn:microsoft.com/office/officeart/2018/2/layout/IconVerticalSolidList"/>
    <dgm:cxn modelId="{9760ED84-E0F0-4451-ABB1-997CAB8BFDB1}" type="presParOf" srcId="{7BF3E073-0DAE-4F86-819C-AC9EE9572C29}" destId="{0681D5EA-281E-4326-90AC-713374B2B426}" srcOrd="4" destOrd="0" presId="urn:microsoft.com/office/officeart/2018/2/layout/IconVerticalSolidList"/>
    <dgm:cxn modelId="{57777B47-C0F2-4DCB-9458-6A76FB48BCC8}" type="presParOf" srcId="{0681D5EA-281E-4326-90AC-713374B2B426}" destId="{A8FC3C8B-0B43-4C86-8A77-071C605CDBCA}" srcOrd="0" destOrd="0" presId="urn:microsoft.com/office/officeart/2018/2/layout/IconVerticalSolidList"/>
    <dgm:cxn modelId="{859F372A-6360-41C0-A8AD-4416ABBCF4A6}" type="presParOf" srcId="{0681D5EA-281E-4326-90AC-713374B2B426}" destId="{C45717D5-1CCB-43D7-A59F-0B455CCE83C9}" srcOrd="1" destOrd="0" presId="urn:microsoft.com/office/officeart/2018/2/layout/IconVerticalSolidList"/>
    <dgm:cxn modelId="{07701ECF-57F7-474E-87DE-ADEA1CB9492F}" type="presParOf" srcId="{0681D5EA-281E-4326-90AC-713374B2B426}" destId="{EC12D88C-EA80-4BF1-9618-1EDFF40FA0D6}" srcOrd="2" destOrd="0" presId="urn:microsoft.com/office/officeart/2018/2/layout/IconVerticalSolidList"/>
    <dgm:cxn modelId="{078F656E-3456-407B-8831-10BE4A5F388E}" type="presParOf" srcId="{0681D5EA-281E-4326-90AC-713374B2B426}" destId="{CB41C170-CE4A-4824-AFBF-42D4126469BD}" srcOrd="3" destOrd="0" presId="urn:microsoft.com/office/officeart/2018/2/layout/IconVerticalSolidList"/>
    <dgm:cxn modelId="{E961B1C1-53B9-44E5-8CC2-DA197AB32D1B}" type="presParOf" srcId="{7BF3E073-0DAE-4F86-819C-AC9EE9572C29}" destId="{8BCFBF92-A71F-4D16-8E39-203F467049B8}" srcOrd="5" destOrd="0" presId="urn:microsoft.com/office/officeart/2018/2/layout/IconVerticalSolidList"/>
    <dgm:cxn modelId="{227F1242-63DF-474A-A4B1-03BC08DC1CFA}" type="presParOf" srcId="{7BF3E073-0DAE-4F86-819C-AC9EE9572C29}" destId="{637D0755-9DC9-4266-969A-F294A715B9D7}" srcOrd="6" destOrd="0" presId="urn:microsoft.com/office/officeart/2018/2/layout/IconVerticalSolidList"/>
    <dgm:cxn modelId="{982DEB22-09EC-429F-88A5-3BA80D2986A2}" type="presParOf" srcId="{637D0755-9DC9-4266-969A-F294A715B9D7}" destId="{671D7E7A-D73A-4983-A789-C03750EDC3D6}" srcOrd="0" destOrd="0" presId="urn:microsoft.com/office/officeart/2018/2/layout/IconVerticalSolidList"/>
    <dgm:cxn modelId="{2B5B1653-0EF0-4056-8DBA-2EA2C47B645C}" type="presParOf" srcId="{637D0755-9DC9-4266-969A-F294A715B9D7}" destId="{2C18F2D6-8119-4A7B-9003-EB728E2FD863}" srcOrd="1" destOrd="0" presId="urn:microsoft.com/office/officeart/2018/2/layout/IconVerticalSolidList"/>
    <dgm:cxn modelId="{6319DC3B-C175-4E81-9B83-8D14D85DB826}" type="presParOf" srcId="{637D0755-9DC9-4266-969A-F294A715B9D7}" destId="{88577C18-BC6E-4E11-83BE-62869305CF01}" srcOrd="2" destOrd="0" presId="urn:microsoft.com/office/officeart/2018/2/layout/IconVerticalSolidList"/>
    <dgm:cxn modelId="{A036FC75-704F-4D9A-AA77-EFD43A749F53}" type="presParOf" srcId="{637D0755-9DC9-4266-969A-F294A715B9D7}" destId="{414CA3D9-F796-44D0-B463-90CC40A98E27}" srcOrd="3" destOrd="0" presId="urn:microsoft.com/office/officeart/2018/2/layout/IconVerticalSolidList"/>
    <dgm:cxn modelId="{AFE7B82A-CF94-4DC5-AD27-6CFA30FBFB68}" type="presParOf" srcId="{7BF3E073-0DAE-4F86-819C-AC9EE9572C29}" destId="{C5CFAE8F-0299-4D90-AE70-75FF206560B5}" srcOrd="7" destOrd="0" presId="urn:microsoft.com/office/officeart/2018/2/layout/IconVerticalSolidList"/>
    <dgm:cxn modelId="{EC7087CD-00C9-4AF9-B081-12AB38BF9F12}" type="presParOf" srcId="{7BF3E073-0DAE-4F86-819C-AC9EE9572C29}" destId="{65F7EE1E-497E-427A-BE8C-A139FED48E6C}" srcOrd="8" destOrd="0" presId="urn:microsoft.com/office/officeart/2018/2/layout/IconVerticalSolidList"/>
    <dgm:cxn modelId="{0FCE3474-1B7E-47A9-A087-8B40DD28BED5}" type="presParOf" srcId="{65F7EE1E-497E-427A-BE8C-A139FED48E6C}" destId="{332E44CC-E9D0-434C-B2D1-F822C939CD3A}" srcOrd="0" destOrd="0" presId="urn:microsoft.com/office/officeart/2018/2/layout/IconVerticalSolidList"/>
    <dgm:cxn modelId="{DD5A424E-8581-49E0-9215-162230A0BCEF}" type="presParOf" srcId="{65F7EE1E-497E-427A-BE8C-A139FED48E6C}" destId="{501C137D-5692-4F3A-954D-F194FACE4FB8}" srcOrd="1" destOrd="0" presId="urn:microsoft.com/office/officeart/2018/2/layout/IconVerticalSolidList"/>
    <dgm:cxn modelId="{2E0A7B6D-55D9-40D1-B89A-C43CAB0C61E5}" type="presParOf" srcId="{65F7EE1E-497E-427A-BE8C-A139FED48E6C}" destId="{903DD93D-4B8B-449C-8100-709165D361C5}" srcOrd="2" destOrd="0" presId="urn:microsoft.com/office/officeart/2018/2/layout/IconVerticalSolidList"/>
    <dgm:cxn modelId="{710229C8-31D0-4D75-A0FB-783F79385920}" type="presParOf" srcId="{65F7EE1E-497E-427A-BE8C-A139FED48E6C}" destId="{CBE4BD33-F027-484A-9544-07F3229BB541}" srcOrd="3" destOrd="0" presId="urn:microsoft.com/office/officeart/2018/2/layout/IconVerticalSolidList"/>
    <dgm:cxn modelId="{F6A1CEE7-A776-4D03-A84A-6422FB6FA923}" type="presParOf" srcId="{7BF3E073-0DAE-4F86-819C-AC9EE9572C29}" destId="{481EFEC0-94FC-4877-95B0-7FA1D29E17B6}" srcOrd="9" destOrd="0" presId="urn:microsoft.com/office/officeart/2018/2/layout/IconVerticalSolidList"/>
    <dgm:cxn modelId="{45894103-B46D-4697-B986-DE6DFD7CBBFA}" type="presParOf" srcId="{7BF3E073-0DAE-4F86-819C-AC9EE9572C29}" destId="{0296F756-4430-4D3C-A347-96AD6C9E4B9D}" srcOrd="10" destOrd="0" presId="urn:microsoft.com/office/officeart/2018/2/layout/IconVerticalSolidList"/>
    <dgm:cxn modelId="{8B8FD24A-2564-4357-98D9-A8A20713B7F8}" type="presParOf" srcId="{0296F756-4430-4D3C-A347-96AD6C9E4B9D}" destId="{C7C5FF5F-5C8C-417F-8B2E-5A9F5E94697B}" srcOrd="0" destOrd="0" presId="urn:microsoft.com/office/officeart/2018/2/layout/IconVerticalSolidList"/>
    <dgm:cxn modelId="{C49A3B91-F116-425D-90C9-97C37984F820}" type="presParOf" srcId="{0296F756-4430-4D3C-A347-96AD6C9E4B9D}" destId="{B2498402-978A-4FA2-A616-BB4CD9E78DE4}" srcOrd="1" destOrd="0" presId="urn:microsoft.com/office/officeart/2018/2/layout/IconVerticalSolidList"/>
    <dgm:cxn modelId="{592523A8-B557-4083-98E8-CD02E9B36459}" type="presParOf" srcId="{0296F756-4430-4D3C-A347-96AD6C9E4B9D}" destId="{880324DB-55C6-4AE1-9257-F0AF33C40B3E}" srcOrd="2" destOrd="0" presId="urn:microsoft.com/office/officeart/2018/2/layout/IconVerticalSolidList"/>
    <dgm:cxn modelId="{140E8998-F90C-4DBE-AB0D-7EDCC776CE95}" type="presParOf" srcId="{0296F756-4430-4D3C-A347-96AD6C9E4B9D}" destId="{4BDAEB3E-B734-4A8D-AC06-AA8DC156026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64CC9A-A9C5-4393-8B7E-3E1014407BB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6BB484DE-CA76-4370-BE01-E41D1E501429}">
      <dgm:prSet/>
      <dgm:spPr/>
      <dgm:t>
        <a:bodyPr/>
        <a:lstStyle/>
        <a:p>
          <a:r>
            <a:rPr lang="it-IT"/>
            <a:t>Beneficenza: Le applicazioni AI nella PRM dovrebbero mirare a beneficiare i pazienti e migliorare la loro qualità di vita.</a:t>
          </a:r>
          <a:endParaRPr lang="en-US"/>
        </a:p>
      </dgm:t>
    </dgm:pt>
    <dgm:pt modelId="{FCF5AB40-612D-4CB3-9BE1-2F0B47EBD902}" type="parTrans" cxnId="{C54044A6-DB5A-4708-822F-932245DEA72E}">
      <dgm:prSet/>
      <dgm:spPr/>
      <dgm:t>
        <a:bodyPr/>
        <a:lstStyle/>
        <a:p>
          <a:endParaRPr lang="en-US"/>
        </a:p>
      </dgm:t>
    </dgm:pt>
    <dgm:pt modelId="{209EF1A7-8B91-454D-BF9D-4A8D8D01B054}" type="sibTrans" cxnId="{C54044A6-DB5A-4708-822F-932245DEA72E}">
      <dgm:prSet/>
      <dgm:spPr/>
      <dgm:t>
        <a:bodyPr/>
        <a:lstStyle/>
        <a:p>
          <a:endParaRPr lang="en-US"/>
        </a:p>
      </dgm:t>
    </dgm:pt>
    <dgm:pt modelId="{88458F70-B77D-42FD-BE79-D1E805EF04A4}">
      <dgm:prSet/>
      <dgm:spPr/>
      <dgm:t>
        <a:bodyPr/>
        <a:lstStyle/>
        <a:p>
          <a:r>
            <a:rPr lang="it-IT"/>
            <a:t>Non-maleficenza: Devono essere prese misure per prevenire i danni dai sistemi AI, inclusi test rigorosi e monitoraggio continuo.</a:t>
          </a:r>
          <a:endParaRPr lang="en-US"/>
        </a:p>
      </dgm:t>
    </dgm:pt>
    <dgm:pt modelId="{F8AFA87A-94CD-4421-A83A-EB409AF2AB17}" type="parTrans" cxnId="{AA3839AB-F311-4989-838F-506499425B74}">
      <dgm:prSet/>
      <dgm:spPr/>
      <dgm:t>
        <a:bodyPr/>
        <a:lstStyle/>
        <a:p>
          <a:endParaRPr lang="en-US"/>
        </a:p>
      </dgm:t>
    </dgm:pt>
    <dgm:pt modelId="{26B3C11E-20C4-46F5-B403-93754F8E1903}" type="sibTrans" cxnId="{AA3839AB-F311-4989-838F-506499425B74}">
      <dgm:prSet/>
      <dgm:spPr/>
      <dgm:t>
        <a:bodyPr/>
        <a:lstStyle/>
        <a:p>
          <a:endParaRPr lang="en-US"/>
        </a:p>
      </dgm:t>
    </dgm:pt>
    <dgm:pt modelId="{768143B1-5714-4C25-BF76-666E470957C2}">
      <dgm:prSet/>
      <dgm:spPr/>
      <dgm:t>
        <a:bodyPr/>
        <a:lstStyle/>
        <a:p>
          <a:r>
            <a:rPr lang="it-IT"/>
            <a:t>Autonomia: I pazienti devono essere informati sull'uso dell'AI nella loro cura e avere il diritto di prendere decisioni informate.</a:t>
          </a:r>
          <a:endParaRPr lang="en-US"/>
        </a:p>
      </dgm:t>
    </dgm:pt>
    <dgm:pt modelId="{5E25E359-51E0-4758-A4CC-A669786F097C}" type="parTrans" cxnId="{C1763F7A-FBDB-4F45-B891-13E5B189EA65}">
      <dgm:prSet/>
      <dgm:spPr/>
      <dgm:t>
        <a:bodyPr/>
        <a:lstStyle/>
        <a:p>
          <a:endParaRPr lang="en-US"/>
        </a:p>
      </dgm:t>
    </dgm:pt>
    <dgm:pt modelId="{22DE0501-1CB6-4E66-BD31-B5FBDD740840}" type="sibTrans" cxnId="{C1763F7A-FBDB-4F45-B891-13E5B189EA65}">
      <dgm:prSet/>
      <dgm:spPr/>
      <dgm:t>
        <a:bodyPr/>
        <a:lstStyle/>
        <a:p>
          <a:endParaRPr lang="en-US"/>
        </a:p>
      </dgm:t>
    </dgm:pt>
    <dgm:pt modelId="{9802C2DF-6747-49A0-9F21-E73EDD52D955}">
      <dgm:prSet/>
      <dgm:spPr/>
      <dgm:t>
        <a:bodyPr/>
        <a:lstStyle/>
        <a:p>
          <a:r>
            <a:rPr lang="it-IT" dirty="0"/>
            <a:t>Giustizia: I sistemi AI dovrebbero essere progettati e implementati per garantire un accesso equo e imparziale alle cure dei pazienti.</a:t>
          </a:r>
          <a:endParaRPr lang="en-US" dirty="0"/>
        </a:p>
      </dgm:t>
    </dgm:pt>
    <dgm:pt modelId="{D12A94E8-8AD7-4277-8616-28352A9EE581}" type="parTrans" cxnId="{C19E7E5F-41A0-46A0-BD20-335601821EDF}">
      <dgm:prSet/>
      <dgm:spPr/>
      <dgm:t>
        <a:bodyPr/>
        <a:lstStyle/>
        <a:p>
          <a:endParaRPr lang="en-US"/>
        </a:p>
      </dgm:t>
    </dgm:pt>
    <dgm:pt modelId="{A132ADDE-8BC4-4495-BC6A-1DC461BEE333}" type="sibTrans" cxnId="{C19E7E5F-41A0-46A0-BD20-335601821EDF}">
      <dgm:prSet/>
      <dgm:spPr/>
      <dgm:t>
        <a:bodyPr/>
        <a:lstStyle/>
        <a:p>
          <a:endParaRPr lang="en-US"/>
        </a:p>
      </dgm:t>
    </dgm:pt>
    <dgm:pt modelId="{28A92725-8575-4D23-958F-AFFD9ECE55B4}">
      <dgm:prSet/>
      <dgm:spPr/>
      <dgm:t>
        <a:bodyPr/>
        <a:lstStyle/>
        <a:p>
          <a:r>
            <a:rPr lang="it-IT"/>
            <a:t>Trasparenza: L'uso dell'AI nella cura del paziente dovrebbe essere divulgato e dovrebbero essere fatti sforzi per spiegare le decisioni derivate dall'AI in termini comprensibili.</a:t>
          </a:r>
          <a:endParaRPr lang="en-US"/>
        </a:p>
      </dgm:t>
    </dgm:pt>
    <dgm:pt modelId="{CD3E387C-D48A-4D53-834E-2F975EDF99E6}" type="parTrans" cxnId="{2A24A78C-D157-4402-BA51-F47BC617D6D8}">
      <dgm:prSet/>
      <dgm:spPr/>
      <dgm:t>
        <a:bodyPr/>
        <a:lstStyle/>
        <a:p>
          <a:endParaRPr lang="en-US"/>
        </a:p>
      </dgm:t>
    </dgm:pt>
    <dgm:pt modelId="{38644E0A-F81D-4BA1-9717-36701DDDD894}" type="sibTrans" cxnId="{2A24A78C-D157-4402-BA51-F47BC617D6D8}">
      <dgm:prSet/>
      <dgm:spPr/>
      <dgm:t>
        <a:bodyPr/>
        <a:lstStyle/>
        <a:p>
          <a:endParaRPr lang="en-US"/>
        </a:p>
      </dgm:t>
    </dgm:pt>
    <dgm:pt modelId="{482F3745-052A-4376-B71E-404B1C589D4D}">
      <dgm:prSet/>
      <dgm:spPr/>
      <dgm:t>
        <a:bodyPr/>
        <a:lstStyle/>
        <a:p>
          <a:r>
            <a:rPr lang="it-IT"/>
            <a:t>Privacy: I dati dei pazienti utilizzati nei sistemi AI devono essere protetti e la riservatezza del paziente deve essere sempre mantenuta in conformità con il GDPR e altre normative pertinenti.</a:t>
          </a:r>
          <a:endParaRPr lang="en-US"/>
        </a:p>
      </dgm:t>
    </dgm:pt>
    <dgm:pt modelId="{1ECFBCE1-BA30-46B3-A42B-8765A6B11D9C}" type="parTrans" cxnId="{59AF5212-40A2-4742-8E47-16B2145FB2AD}">
      <dgm:prSet/>
      <dgm:spPr/>
      <dgm:t>
        <a:bodyPr/>
        <a:lstStyle/>
        <a:p>
          <a:endParaRPr lang="en-US"/>
        </a:p>
      </dgm:t>
    </dgm:pt>
    <dgm:pt modelId="{37E75DFC-9C7F-42B9-968D-6384AB2735CA}" type="sibTrans" cxnId="{59AF5212-40A2-4742-8E47-16B2145FB2AD}">
      <dgm:prSet/>
      <dgm:spPr/>
      <dgm:t>
        <a:bodyPr/>
        <a:lstStyle/>
        <a:p>
          <a:endParaRPr lang="en-US"/>
        </a:p>
      </dgm:t>
    </dgm:pt>
    <dgm:pt modelId="{A4172306-4233-49D3-AA87-B1344EA6DA62}">
      <dgm:prSet/>
      <dgm:spPr/>
      <dgm:t>
        <a:bodyPr/>
        <a:lstStyle/>
        <a:p>
          <a:r>
            <a:rPr lang="it-IT"/>
            <a:t>Responsabilità: Devono essere stabilite chiare linee di responsabilità e rendicontabilità per lo sviluppo, l'implementazione e i risultati dei sistemi AI in PRM.</a:t>
          </a:r>
          <a:endParaRPr lang="en-US"/>
        </a:p>
      </dgm:t>
    </dgm:pt>
    <dgm:pt modelId="{49AD8283-5719-4F3E-B293-B00146454E3B}" type="parTrans" cxnId="{CEB75798-67A5-4DEA-BFD5-7B7F41F11270}">
      <dgm:prSet/>
      <dgm:spPr/>
      <dgm:t>
        <a:bodyPr/>
        <a:lstStyle/>
        <a:p>
          <a:endParaRPr lang="en-US"/>
        </a:p>
      </dgm:t>
    </dgm:pt>
    <dgm:pt modelId="{90FDBF63-600A-4729-AF9A-A2C3DE0ACA5E}" type="sibTrans" cxnId="{CEB75798-67A5-4DEA-BFD5-7B7F41F11270}">
      <dgm:prSet/>
      <dgm:spPr/>
      <dgm:t>
        <a:bodyPr/>
        <a:lstStyle/>
        <a:p>
          <a:endParaRPr lang="en-US"/>
        </a:p>
      </dgm:t>
    </dgm:pt>
    <dgm:pt modelId="{493CF48F-702C-4A9A-8728-B9DEC1333036}" type="pres">
      <dgm:prSet presAssocID="{8564CC9A-A9C5-4393-8B7E-3E1014407BBA}" presName="root" presStyleCnt="0">
        <dgm:presLayoutVars>
          <dgm:dir/>
          <dgm:resizeHandles val="exact"/>
        </dgm:presLayoutVars>
      </dgm:prSet>
      <dgm:spPr/>
    </dgm:pt>
    <dgm:pt modelId="{41A90E3B-DC14-4169-8ADE-204362669FD9}" type="pres">
      <dgm:prSet presAssocID="{6BB484DE-CA76-4370-BE01-E41D1E501429}" presName="compNode" presStyleCnt="0"/>
      <dgm:spPr/>
    </dgm:pt>
    <dgm:pt modelId="{D5D6E6A9-CA12-4C55-B395-CA0BA9914E68}" type="pres">
      <dgm:prSet presAssocID="{6BB484DE-CA76-4370-BE01-E41D1E501429}" presName="bgRect" presStyleLbl="bgShp" presStyleIdx="0" presStyleCnt="7"/>
      <dgm:spPr/>
    </dgm:pt>
    <dgm:pt modelId="{8DFA42DA-6941-4044-B936-9C9ABA0F0BD9}" type="pres">
      <dgm:prSet presAssocID="{6BB484DE-CA76-4370-BE01-E41D1E501429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9C9555C0-0327-44BC-9DC9-6B50D5FB5E01}" type="pres">
      <dgm:prSet presAssocID="{6BB484DE-CA76-4370-BE01-E41D1E501429}" presName="spaceRect" presStyleCnt="0"/>
      <dgm:spPr/>
    </dgm:pt>
    <dgm:pt modelId="{38537BA8-7555-4EC9-80E7-064584D7F934}" type="pres">
      <dgm:prSet presAssocID="{6BB484DE-CA76-4370-BE01-E41D1E501429}" presName="parTx" presStyleLbl="revTx" presStyleIdx="0" presStyleCnt="7">
        <dgm:presLayoutVars>
          <dgm:chMax val="0"/>
          <dgm:chPref val="0"/>
        </dgm:presLayoutVars>
      </dgm:prSet>
      <dgm:spPr/>
    </dgm:pt>
    <dgm:pt modelId="{85F0B528-F5EB-4A21-B943-667909A489F4}" type="pres">
      <dgm:prSet presAssocID="{209EF1A7-8B91-454D-BF9D-4A8D8D01B054}" presName="sibTrans" presStyleCnt="0"/>
      <dgm:spPr/>
    </dgm:pt>
    <dgm:pt modelId="{6C404614-F66E-4ADB-BE0F-4E317C1B9DC3}" type="pres">
      <dgm:prSet presAssocID="{88458F70-B77D-42FD-BE79-D1E805EF04A4}" presName="compNode" presStyleCnt="0"/>
      <dgm:spPr/>
    </dgm:pt>
    <dgm:pt modelId="{8CBD9848-A8E6-4261-BC5B-5EC3824FE8C8}" type="pres">
      <dgm:prSet presAssocID="{88458F70-B77D-42FD-BE79-D1E805EF04A4}" presName="bgRect" presStyleLbl="bgShp" presStyleIdx="1" presStyleCnt="7"/>
      <dgm:spPr/>
    </dgm:pt>
    <dgm:pt modelId="{6BEC3F6A-38FA-48FA-BDB4-C0AA335BFCF0}" type="pres">
      <dgm:prSet presAssocID="{88458F70-B77D-42FD-BE79-D1E805EF04A4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ienziato"/>
        </a:ext>
      </dgm:extLst>
    </dgm:pt>
    <dgm:pt modelId="{FC23FABD-0190-4A9E-B605-F7BD66B98141}" type="pres">
      <dgm:prSet presAssocID="{88458F70-B77D-42FD-BE79-D1E805EF04A4}" presName="spaceRect" presStyleCnt="0"/>
      <dgm:spPr/>
    </dgm:pt>
    <dgm:pt modelId="{B4C89F74-897F-4162-8289-FA065B671066}" type="pres">
      <dgm:prSet presAssocID="{88458F70-B77D-42FD-BE79-D1E805EF04A4}" presName="parTx" presStyleLbl="revTx" presStyleIdx="1" presStyleCnt="7">
        <dgm:presLayoutVars>
          <dgm:chMax val="0"/>
          <dgm:chPref val="0"/>
        </dgm:presLayoutVars>
      </dgm:prSet>
      <dgm:spPr/>
    </dgm:pt>
    <dgm:pt modelId="{78CEBC61-AA99-4B14-A963-D89DBF9FD5F2}" type="pres">
      <dgm:prSet presAssocID="{26B3C11E-20C4-46F5-B403-93754F8E1903}" presName="sibTrans" presStyleCnt="0"/>
      <dgm:spPr/>
    </dgm:pt>
    <dgm:pt modelId="{A4CDF33E-047A-4BB9-AA6B-CE515DF4038A}" type="pres">
      <dgm:prSet presAssocID="{768143B1-5714-4C25-BF76-666E470957C2}" presName="compNode" presStyleCnt="0"/>
      <dgm:spPr/>
    </dgm:pt>
    <dgm:pt modelId="{AD69748C-AFCA-48F7-982E-41A45590C7CF}" type="pres">
      <dgm:prSet presAssocID="{768143B1-5714-4C25-BF76-666E470957C2}" presName="bgRect" presStyleLbl="bgShp" presStyleIdx="2" presStyleCnt="7"/>
      <dgm:spPr/>
    </dgm:pt>
    <dgm:pt modelId="{E09614B0-0095-40DF-A54B-9572902783DD}" type="pres">
      <dgm:prSet presAssocID="{768143B1-5714-4C25-BF76-666E470957C2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etoscopio"/>
        </a:ext>
      </dgm:extLst>
    </dgm:pt>
    <dgm:pt modelId="{01953D6B-F759-481E-8650-5BCA69516C22}" type="pres">
      <dgm:prSet presAssocID="{768143B1-5714-4C25-BF76-666E470957C2}" presName="spaceRect" presStyleCnt="0"/>
      <dgm:spPr/>
    </dgm:pt>
    <dgm:pt modelId="{D112A85E-5CC0-41D9-A736-2C833BDBE7DF}" type="pres">
      <dgm:prSet presAssocID="{768143B1-5714-4C25-BF76-666E470957C2}" presName="parTx" presStyleLbl="revTx" presStyleIdx="2" presStyleCnt="7">
        <dgm:presLayoutVars>
          <dgm:chMax val="0"/>
          <dgm:chPref val="0"/>
        </dgm:presLayoutVars>
      </dgm:prSet>
      <dgm:spPr/>
    </dgm:pt>
    <dgm:pt modelId="{CF77BE52-72A5-4892-9A40-86998447116C}" type="pres">
      <dgm:prSet presAssocID="{22DE0501-1CB6-4E66-BD31-B5FBDD740840}" presName="sibTrans" presStyleCnt="0"/>
      <dgm:spPr/>
    </dgm:pt>
    <dgm:pt modelId="{97F00C9E-59DB-4007-AC6C-587F2D6A26F4}" type="pres">
      <dgm:prSet presAssocID="{9802C2DF-6747-49A0-9F21-E73EDD52D955}" presName="compNode" presStyleCnt="0"/>
      <dgm:spPr/>
    </dgm:pt>
    <dgm:pt modelId="{2C28117A-9B82-4525-8F27-72B255B345BB}" type="pres">
      <dgm:prSet presAssocID="{9802C2DF-6747-49A0-9F21-E73EDD52D955}" presName="bgRect" presStyleLbl="bgShp" presStyleIdx="3" presStyleCnt="7"/>
      <dgm:spPr/>
    </dgm:pt>
    <dgm:pt modelId="{A8492E88-0FAD-4BBA-83D2-59FF7A050900}" type="pres">
      <dgm:prSet presAssocID="{9802C2DF-6747-49A0-9F21-E73EDD52D955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D5D6BEC1-5704-43B7-B147-4E010E6CEB99}" type="pres">
      <dgm:prSet presAssocID="{9802C2DF-6747-49A0-9F21-E73EDD52D955}" presName="spaceRect" presStyleCnt="0"/>
      <dgm:spPr/>
    </dgm:pt>
    <dgm:pt modelId="{D7ADA0B6-0CFA-424C-AA56-9C359C66E553}" type="pres">
      <dgm:prSet presAssocID="{9802C2DF-6747-49A0-9F21-E73EDD52D955}" presName="parTx" presStyleLbl="revTx" presStyleIdx="3" presStyleCnt="7">
        <dgm:presLayoutVars>
          <dgm:chMax val="0"/>
          <dgm:chPref val="0"/>
        </dgm:presLayoutVars>
      </dgm:prSet>
      <dgm:spPr/>
    </dgm:pt>
    <dgm:pt modelId="{3A58E80B-0DBD-4CCE-964A-46168CBBEDCF}" type="pres">
      <dgm:prSet presAssocID="{A132ADDE-8BC4-4495-BC6A-1DC461BEE333}" presName="sibTrans" presStyleCnt="0"/>
      <dgm:spPr/>
    </dgm:pt>
    <dgm:pt modelId="{552AADB7-1628-44AB-9691-03DBD511CEC6}" type="pres">
      <dgm:prSet presAssocID="{28A92725-8575-4D23-958F-AFFD9ECE55B4}" presName="compNode" presStyleCnt="0"/>
      <dgm:spPr/>
    </dgm:pt>
    <dgm:pt modelId="{4414BAC7-7538-4B48-ADB5-B95DAE446109}" type="pres">
      <dgm:prSet presAssocID="{28A92725-8575-4D23-958F-AFFD9ECE55B4}" presName="bgRect" presStyleLbl="bgShp" presStyleIdx="4" presStyleCnt="7"/>
      <dgm:spPr/>
    </dgm:pt>
    <dgm:pt modelId="{82EF3659-AF99-4328-AFED-2EA5160F5048}" type="pres">
      <dgm:prSet presAssocID="{28A92725-8575-4D23-958F-AFFD9ECE55B4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ttore"/>
        </a:ext>
      </dgm:extLst>
    </dgm:pt>
    <dgm:pt modelId="{8AEE1220-212E-4D6F-9F27-D10ACDA9DB9A}" type="pres">
      <dgm:prSet presAssocID="{28A92725-8575-4D23-958F-AFFD9ECE55B4}" presName="spaceRect" presStyleCnt="0"/>
      <dgm:spPr/>
    </dgm:pt>
    <dgm:pt modelId="{706B658D-9E6B-4A3A-8F81-6BB287970944}" type="pres">
      <dgm:prSet presAssocID="{28A92725-8575-4D23-958F-AFFD9ECE55B4}" presName="parTx" presStyleLbl="revTx" presStyleIdx="4" presStyleCnt="7">
        <dgm:presLayoutVars>
          <dgm:chMax val="0"/>
          <dgm:chPref val="0"/>
        </dgm:presLayoutVars>
      </dgm:prSet>
      <dgm:spPr/>
    </dgm:pt>
    <dgm:pt modelId="{613D5771-D18C-45F1-98F9-31FC287A9F43}" type="pres">
      <dgm:prSet presAssocID="{38644E0A-F81D-4BA1-9717-36701DDDD894}" presName="sibTrans" presStyleCnt="0"/>
      <dgm:spPr/>
    </dgm:pt>
    <dgm:pt modelId="{A43CEFEF-519F-4EFD-9324-614491D94C27}" type="pres">
      <dgm:prSet presAssocID="{482F3745-052A-4376-B71E-404B1C589D4D}" presName="compNode" presStyleCnt="0"/>
      <dgm:spPr/>
    </dgm:pt>
    <dgm:pt modelId="{8DE16CD1-6C12-4B1E-9DD9-122BAF00E0CA}" type="pres">
      <dgm:prSet presAssocID="{482F3745-052A-4376-B71E-404B1C589D4D}" presName="bgRect" presStyleLbl="bgShp" presStyleIdx="5" presStyleCnt="7"/>
      <dgm:spPr/>
    </dgm:pt>
    <dgm:pt modelId="{379C7173-F06E-4928-AD83-F94E46B4A163}" type="pres">
      <dgm:prSet presAssocID="{482F3745-052A-4376-B71E-404B1C589D4D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locca"/>
        </a:ext>
      </dgm:extLst>
    </dgm:pt>
    <dgm:pt modelId="{8665AB59-290C-473A-8B97-52C7D93BA23A}" type="pres">
      <dgm:prSet presAssocID="{482F3745-052A-4376-B71E-404B1C589D4D}" presName="spaceRect" presStyleCnt="0"/>
      <dgm:spPr/>
    </dgm:pt>
    <dgm:pt modelId="{F4E2C1F5-2E42-464E-A7E0-EEBBC7DB5EFD}" type="pres">
      <dgm:prSet presAssocID="{482F3745-052A-4376-B71E-404B1C589D4D}" presName="parTx" presStyleLbl="revTx" presStyleIdx="5" presStyleCnt="7">
        <dgm:presLayoutVars>
          <dgm:chMax val="0"/>
          <dgm:chPref val="0"/>
        </dgm:presLayoutVars>
      </dgm:prSet>
      <dgm:spPr/>
    </dgm:pt>
    <dgm:pt modelId="{69594A57-3F94-4689-ACB7-D672DAAF5B58}" type="pres">
      <dgm:prSet presAssocID="{37E75DFC-9C7F-42B9-968D-6384AB2735CA}" presName="sibTrans" presStyleCnt="0"/>
      <dgm:spPr/>
    </dgm:pt>
    <dgm:pt modelId="{67EDC263-FA14-4D94-9FFD-32835E99FAC7}" type="pres">
      <dgm:prSet presAssocID="{A4172306-4233-49D3-AA87-B1344EA6DA62}" presName="compNode" presStyleCnt="0"/>
      <dgm:spPr/>
    </dgm:pt>
    <dgm:pt modelId="{97BE4253-071C-4C45-9EE2-86A17478C714}" type="pres">
      <dgm:prSet presAssocID="{A4172306-4233-49D3-AA87-B1344EA6DA62}" presName="bgRect" presStyleLbl="bgShp" presStyleIdx="6" presStyleCnt="7"/>
      <dgm:spPr/>
    </dgm:pt>
    <dgm:pt modelId="{944C1509-43A5-4A73-A35F-B8EB31F50D73}" type="pres">
      <dgm:prSet presAssocID="{A4172306-4233-49D3-AA87-B1344EA6DA62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retta di mano"/>
        </a:ext>
      </dgm:extLst>
    </dgm:pt>
    <dgm:pt modelId="{0A0BF392-198F-40B1-8CFC-298C3B1790F1}" type="pres">
      <dgm:prSet presAssocID="{A4172306-4233-49D3-AA87-B1344EA6DA62}" presName="spaceRect" presStyleCnt="0"/>
      <dgm:spPr/>
    </dgm:pt>
    <dgm:pt modelId="{72855E0B-A2A0-4911-8E0B-7A32666F4AD7}" type="pres">
      <dgm:prSet presAssocID="{A4172306-4233-49D3-AA87-B1344EA6DA62}" presName="parTx" presStyleLbl="revTx" presStyleIdx="6" presStyleCnt="7">
        <dgm:presLayoutVars>
          <dgm:chMax val="0"/>
          <dgm:chPref val="0"/>
        </dgm:presLayoutVars>
      </dgm:prSet>
      <dgm:spPr/>
    </dgm:pt>
  </dgm:ptLst>
  <dgm:cxnLst>
    <dgm:cxn modelId="{DFC3A204-E56B-45C2-9D36-6DAE2C4795AC}" type="presOf" srcId="{6BB484DE-CA76-4370-BE01-E41D1E501429}" destId="{38537BA8-7555-4EC9-80E7-064584D7F934}" srcOrd="0" destOrd="0" presId="urn:microsoft.com/office/officeart/2018/2/layout/IconVerticalSolidList"/>
    <dgm:cxn modelId="{59AF5212-40A2-4742-8E47-16B2145FB2AD}" srcId="{8564CC9A-A9C5-4393-8B7E-3E1014407BBA}" destId="{482F3745-052A-4376-B71E-404B1C589D4D}" srcOrd="5" destOrd="0" parTransId="{1ECFBCE1-BA30-46B3-A42B-8765A6B11D9C}" sibTransId="{37E75DFC-9C7F-42B9-968D-6384AB2735CA}"/>
    <dgm:cxn modelId="{89225D1D-D859-4D22-B8F3-272060279C91}" type="presOf" srcId="{28A92725-8575-4D23-958F-AFFD9ECE55B4}" destId="{706B658D-9E6B-4A3A-8F81-6BB287970944}" srcOrd="0" destOrd="0" presId="urn:microsoft.com/office/officeart/2018/2/layout/IconVerticalSolidList"/>
    <dgm:cxn modelId="{192A5621-E90C-4AEC-81CA-7C13C23FE652}" type="presOf" srcId="{8564CC9A-A9C5-4393-8B7E-3E1014407BBA}" destId="{493CF48F-702C-4A9A-8728-B9DEC1333036}" srcOrd="0" destOrd="0" presId="urn:microsoft.com/office/officeart/2018/2/layout/IconVerticalSolidList"/>
    <dgm:cxn modelId="{38646B37-89D8-4EAB-B39D-70E640FEFE86}" type="presOf" srcId="{9802C2DF-6747-49A0-9F21-E73EDD52D955}" destId="{D7ADA0B6-0CFA-424C-AA56-9C359C66E553}" srcOrd="0" destOrd="0" presId="urn:microsoft.com/office/officeart/2018/2/layout/IconVerticalSolidList"/>
    <dgm:cxn modelId="{C19E7E5F-41A0-46A0-BD20-335601821EDF}" srcId="{8564CC9A-A9C5-4393-8B7E-3E1014407BBA}" destId="{9802C2DF-6747-49A0-9F21-E73EDD52D955}" srcOrd="3" destOrd="0" parTransId="{D12A94E8-8AD7-4277-8616-28352A9EE581}" sibTransId="{A132ADDE-8BC4-4495-BC6A-1DC461BEE333}"/>
    <dgm:cxn modelId="{BE032E68-EDD4-484F-A6EE-85E71BA40EFE}" type="presOf" srcId="{482F3745-052A-4376-B71E-404B1C589D4D}" destId="{F4E2C1F5-2E42-464E-A7E0-EEBBC7DB5EFD}" srcOrd="0" destOrd="0" presId="urn:microsoft.com/office/officeart/2018/2/layout/IconVerticalSolidList"/>
    <dgm:cxn modelId="{C1763F7A-FBDB-4F45-B891-13E5B189EA65}" srcId="{8564CC9A-A9C5-4393-8B7E-3E1014407BBA}" destId="{768143B1-5714-4C25-BF76-666E470957C2}" srcOrd="2" destOrd="0" parTransId="{5E25E359-51E0-4758-A4CC-A669786F097C}" sibTransId="{22DE0501-1CB6-4E66-BD31-B5FBDD740840}"/>
    <dgm:cxn modelId="{E270AF83-D1F3-45F1-8673-5B9EC1934055}" type="presOf" srcId="{A4172306-4233-49D3-AA87-B1344EA6DA62}" destId="{72855E0B-A2A0-4911-8E0B-7A32666F4AD7}" srcOrd="0" destOrd="0" presId="urn:microsoft.com/office/officeart/2018/2/layout/IconVerticalSolidList"/>
    <dgm:cxn modelId="{2A24A78C-D157-4402-BA51-F47BC617D6D8}" srcId="{8564CC9A-A9C5-4393-8B7E-3E1014407BBA}" destId="{28A92725-8575-4D23-958F-AFFD9ECE55B4}" srcOrd="4" destOrd="0" parTransId="{CD3E387C-D48A-4D53-834E-2F975EDF99E6}" sibTransId="{38644E0A-F81D-4BA1-9717-36701DDDD894}"/>
    <dgm:cxn modelId="{CEB75798-67A5-4DEA-BFD5-7B7F41F11270}" srcId="{8564CC9A-A9C5-4393-8B7E-3E1014407BBA}" destId="{A4172306-4233-49D3-AA87-B1344EA6DA62}" srcOrd="6" destOrd="0" parTransId="{49AD8283-5719-4F3E-B293-B00146454E3B}" sibTransId="{90FDBF63-600A-4729-AF9A-A2C3DE0ACA5E}"/>
    <dgm:cxn modelId="{3A7E06A2-3B86-4FAC-87E5-1670E1DE812F}" type="presOf" srcId="{88458F70-B77D-42FD-BE79-D1E805EF04A4}" destId="{B4C89F74-897F-4162-8289-FA065B671066}" srcOrd="0" destOrd="0" presId="urn:microsoft.com/office/officeart/2018/2/layout/IconVerticalSolidList"/>
    <dgm:cxn modelId="{C54044A6-DB5A-4708-822F-932245DEA72E}" srcId="{8564CC9A-A9C5-4393-8B7E-3E1014407BBA}" destId="{6BB484DE-CA76-4370-BE01-E41D1E501429}" srcOrd="0" destOrd="0" parTransId="{FCF5AB40-612D-4CB3-9BE1-2F0B47EBD902}" sibTransId="{209EF1A7-8B91-454D-BF9D-4A8D8D01B054}"/>
    <dgm:cxn modelId="{AA3839AB-F311-4989-838F-506499425B74}" srcId="{8564CC9A-A9C5-4393-8B7E-3E1014407BBA}" destId="{88458F70-B77D-42FD-BE79-D1E805EF04A4}" srcOrd="1" destOrd="0" parTransId="{F8AFA87A-94CD-4421-A83A-EB409AF2AB17}" sibTransId="{26B3C11E-20C4-46F5-B403-93754F8E1903}"/>
    <dgm:cxn modelId="{6BBDCDCB-1846-4849-B06E-99E0A4C42984}" type="presOf" srcId="{768143B1-5714-4C25-BF76-666E470957C2}" destId="{D112A85E-5CC0-41D9-A736-2C833BDBE7DF}" srcOrd="0" destOrd="0" presId="urn:microsoft.com/office/officeart/2018/2/layout/IconVerticalSolidList"/>
    <dgm:cxn modelId="{31F67222-CADD-4958-9ECF-ED7489E35E38}" type="presParOf" srcId="{493CF48F-702C-4A9A-8728-B9DEC1333036}" destId="{41A90E3B-DC14-4169-8ADE-204362669FD9}" srcOrd="0" destOrd="0" presId="urn:microsoft.com/office/officeart/2018/2/layout/IconVerticalSolidList"/>
    <dgm:cxn modelId="{D65B8F0A-97BD-4F79-97B6-84135A91C0F7}" type="presParOf" srcId="{41A90E3B-DC14-4169-8ADE-204362669FD9}" destId="{D5D6E6A9-CA12-4C55-B395-CA0BA9914E68}" srcOrd="0" destOrd="0" presId="urn:microsoft.com/office/officeart/2018/2/layout/IconVerticalSolidList"/>
    <dgm:cxn modelId="{EDDC915E-9A5D-41CF-A464-5FB8CF2D5906}" type="presParOf" srcId="{41A90E3B-DC14-4169-8ADE-204362669FD9}" destId="{8DFA42DA-6941-4044-B936-9C9ABA0F0BD9}" srcOrd="1" destOrd="0" presId="urn:microsoft.com/office/officeart/2018/2/layout/IconVerticalSolidList"/>
    <dgm:cxn modelId="{B2DA744A-B7B7-4180-A5FE-33AC81D47A1B}" type="presParOf" srcId="{41A90E3B-DC14-4169-8ADE-204362669FD9}" destId="{9C9555C0-0327-44BC-9DC9-6B50D5FB5E01}" srcOrd="2" destOrd="0" presId="urn:microsoft.com/office/officeart/2018/2/layout/IconVerticalSolidList"/>
    <dgm:cxn modelId="{44EEF917-195E-4953-8454-788C8939AFE1}" type="presParOf" srcId="{41A90E3B-DC14-4169-8ADE-204362669FD9}" destId="{38537BA8-7555-4EC9-80E7-064584D7F934}" srcOrd="3" destOrd="0" presId="urn:microsoft.com/office/officeart/2018/2/layout/IconVerticalSolidList"/>
    <dgm:cxn modelId="{CCE9E3F2-C1DF-4C72-8815-D866BAD64A4E}" type="presParOf" srcId="{493CF48F-702C-4A9A-8728-B9DEC1333036}" destId="{85F0B528-F5EB-4A21-B943-667909A489F4}" srcOrd="1" destOrd="0" presId="urn:microsoft.com/office/officeart/2018/2/layout/IconVerticalSolidList"/>
    <dgm:cxn modelId="{4857C39E-5F48-4FA5-B3A5-70828D6E5A09}" type="presParOf" srcId="{493CF48F-702C-4A9A-8728-B9DEC1333036}" destId="{6C404614-F66E-4ADB-BE0F-4E317C1B9DC3}" srcOrd="2" destOrd="0" presId="urn:microsoft.com/office/officeart/2018/2/layout/IconVerticalSolidList"/>
    <dgm:cxn modelId="{89344C56-2C25-4E18-A5BA-EC7FBD918DB0}" type="presParOf" srcId="{6C404614-F66E-4ADB-BE0F-4E317C1B9DC3}" destId="{8CBD9848-A8E6-4261-BC5B-5EC3824FE8C8}" srcOrd="0" destOrd="0" presId="urn:microsoft.com/office/officeart/2018/2/layout/IconVerticalSolidList"/>
    <dgm:cxn modelId="{3B8CF720-3FA5-4794-BC8B-6433C70DA70B}" type="presParOf" srcId="{6C404614-F66E-4ADB-BE0F-4E317C1B9DC3}" destId="{6BEC3F6A-38FA-48FA-BDB4-C0AA335BFCF0}" srcOrd="1" destOrd="0" presId="urn:microsoft.com/office/officeart/2018/2/layout/IconVerticalSolidList"/>
    <dgm:cxn modelId="{29EC19E5-72A9-4865-BE6F-38DFA94BA80E}" type="presParOf" srcId="{6C404614-F66E-4ADB-BE0F-4E317C1B9DC3}" destId="{FC23FABD-0190-4A9E-B605-F7BD66B98141}" srcOrd="2" destOrd="0" presId="urn:microsoft.com/office/officeart/2018/2/layout/IconVerticalSolidList"/>
    <dgm:cxn modelId="{5F42F505-8EF4-4967-BB06-381ED08FDAC8}" type="presParOf" srcId="{6C404614-F66E-4ADB-BE0F-4E317C1B9DC3}" destId="{B4C89F74-897F-4162-8289-FA065B671066}" srcOrd="3" destOrd="0" presId="urn:microsoft.com/office/officeart/2018/2/layout/IconVerticalSolidList"/>
    <dgm:cxn modelId="{835E2D7F-C78B-4267-A273-9855A79730C7}" type="presParOf" srcId="{493CF48F-702C-4A9A-8728-B9DEC1333036}" destId="{78CEBC61-AA99-4B14-A963-D89DBF9FD5F2}" srcOrd="3" destOrd="0" presId="urn:microsoft.com/office/officeart/2018/2/layout/IconVerticalSolidList"/>
    <dgm:cxn modelId="{A1BC5183-63BB-41B2-831F-F0F85FEAF281}" type="presParOf" srcId="{493CF48F-702C-4A9A-8728-B9DEC1333036}" destId="{A4CDF33E-047A-4BB9-AA6B-CE515DF4038A}" srcOrd="4" destOrd="0" presId="urn:microsoft.com/office/officeart/2018/2/layout/IconVerticalSolidList"/>
    <dgm:cxn modelId="{1BE4E7D2-01C4-4C3D-9EE7-C1397B6C9137}" type="presParOf" srcId="{A4CDF33E-047A-4BB9-AA6B-CE515DF4038A}" destId="{AD69748C-AFCA-48F7-982E-41A45590C7CF}" srcOrd="0" destOrd="0" presId="urn:microsoft.com/office/officeart/2018/2/layout/IconVerticalSolidList"/>
    <dgm:cxn modelId="{17726923-4802-4AE0-B84B-1DD6703E3FAE}" type="presParOf" srcId="{A4CDF33E-047A-4BB9-AA6B-CE515DF4038A}" destId="{E09614B0-0095-40DF-A54B-9572902783DD}" srcOrd="1" destOrd="0" presId="urn:microsoft.com/office/officeart/2018/2/layout/IconVerticalSolidList"/>
    <dgm:cxn modelId="{EC685D76-5452-4A98-AE71-268C2FA00F0A}" type="presParOf" srcId="{A4CDF33E-047A-4BB9-AA6B-CE515DF4038A}" destId="{01953D6B-F759-481E-8650-5BCA69516C22}" srcOrd="2" destOrd="0" presId="urn:microsoft.com/office/officeart/2018/2/layout/IconVerticalSolidList"/>
    <dgm:cxn modelId="{06E812F3-8B3B-4D92-BE09-4452B55120C3}" type="presParOf" srcId="{A4CDF33E-047A-4BB9-AA6B-CE515DF4038A}" destId="{D112A85E-5CC0-41D9-A736-2C833BDBE7DF}" srcOrd="3" destOrd="0" presId="urn:microsoft.com/office/officeart/2018/2/layout/IconVerticalSolidList"/>
    <dgm:cxn modelId="{4AC91926-1064-4F96-8764-77945E350377}" type="presParOf" srcId="{493CF48F-702C-4A9A-8728-B9DEC1333036}" destId="{CF77BE52-72A5-4892-9A40-86998447116C}" srcOrd="5" destOrd="0" presId="urn:microsoft.com/office/officeart/2018/2/layout/IconVerticalSolidList"/>
    <dgm:cxn modelId="{B9BEAB34-B553-48D0-BCC7-ECCC9787EB09}" type="presParOf" srcId="{493CF48F-702C-4A9A-8728-B9DEC1333036}" destId="{97F00C9E-59DB-4007-AC6C-587F2D6A26F4}" srcOrd="6" destOrd="0" presId="urn:microsoft.com/office/officeart/2018/2/layout/IconVerticalSolidList"/>
    <dgm:cxn modelId="{44B21D54-E9DA-424F-B519-906BB9A8CBFE}" type="presParOf" srcId="{97F00C9E-59DB-4007-AC6C-587F2D6A26F4}" destId="{2C28117A-9B82-4525-8F27-72B255B345BB}" srcOrd="0" destOrd="0" presId="urn:microsoft.com/office/officeart/2018/2/layout/IconVerticalSolidList"/>
    <dgm:cxn modelId="{BFBD6037-F41E-476A-8CE0-1B5D47A28099}" type="presParOf" srcId="{97F00C9E-59DB-4007-AC6C-587F2D6A26F4}" destId="{A8492E88-0FAD-4BBA-83D2-59FF7A050900}" srcOrd="1" destOrd="0" presId="urn:microsoft.com/office/officeart/2018/2/layout/IconVerticalSolidList"/>
    <dgm:cxn modelId="{8C585E50-FD0A-4F32-B54F-4A5D63D308F3}" type="presParOf" srcId="{97F00C9E-59DB-4007-AC6C-587F2D6A26F4}" destId="{D5D6BEC1-5704-43B7-B147-4E010E6CEB99}" srcOrd="2" destOrd="0" presId="urn:microsoft.com/office/officeart/2018/2/layout/IconVerticalSolidList"/>
    <dgm:cxn modelId="{D0C6B9D3-DB2A-40E6-8224-87827F509327}" type="presParOf" srcId="{97F00C9E-59DB-4007-AC6C-587F2D6A26F4}" destId="{D7ADA0B6-0CFA-424C-AA56-9C359C66E553}" srcOrd="3" destOrd="0" presId="urn:microsoft.com/office/officeart/2018/2/layout/IconVerticalSolidList"/>
    <dgm:cxn modelId="{8909F6BA-C323-484D-8D7E-EB971058648D}" type="presParOf" srcId="{493CF48F-702C-4A9A-8728-B9DEC1333036}" destId="{3A58E80B-0DBD-4CCE-964A-46168CBBEDCF}" srcOrd="7" destOrd="0" presId="urn:microsoft.com/office/officeart/2018/2/layout/IconVerticalSolidList"/>
    <dgm:cxn modelId="{602AE2B9-0FB8-4B0B-B164-7166AB85C6BB}" type="presParOf" srcId="{493CF48F-702C-4A9A-8728-B9DEC1333036}" destId="{552AADB7-1628-44AB-9691-03DBD511CEC6}" srcOrd="8" destOrd="0" presId="urn:microsoft.com/office/officeart/2018/2/layout/IconVerticalSolidList"/>
    <dgm:cxn modelId="{8636D03D-994F-4D1A-884D-F5625FFB448F}" type="presParOf" srcId="{552AADB7-1628-44AB-9691-03DBD511CEC6}" destId="{4414BAC7-7538-4B48-ADB5-B95DAE446109}" srcOrd="0" destOrd="0" presId="urn:microsoft.com/office/officeart/2018/2/layout/IconVerticalSolidList"/>
    <dgm:cxn modelId="{EA30E4EB-F81B-46D0-B234-DD217A83DAB5}" type="presParOf" srcId="{552AADB7-1628-44AB-9691-03DBD511CEC6}" destId="{82EF3659-AF99-4328-AFED-2EA5160F5048}" srcOrd="1" destOrd="0" presId="urn:microsoft.com/office/officeart/2018/2/layout/IconVerticalSolidList"/>
    <dgm:cxn modelId="{18717CDD-A860-41C4-88E8-94AE9E882E8A}" type="presParOf" srcId="{552AADB7-1628-44AB-9691-03DBD511CEC6}" destId="{8AEE1220-212E-4D6F-9F27-D10ACDA9DB9A}" srcOrd="2" destOrd="0" presId="urn:microsoft.com/office/officeart/2018/2/layout/IconVerticalSolidList"/>
    <dgm:cxn modelId="{8D89CE1A-A009-404A-936D-7E84382CB9A4}" type="presParOf" srcId="{552AADB7-1628-44AB-9691-03DBD511CEC6}" destId="{706B658D-9E6B-4A3A-8F81-6BB287970944}" srcOrd="3" destOrd="0" presId="urn:microsoft.com/office/officeart/2018/2/layout/IconVerticalSolidList"/>
    <dgm:cxn modelId="{A01B9DED-C765-44A8-9435-58353AF75B53}" type="presParOf" srcId="{493CF48F-702C-4A9A-8728-B9DEC1333036}" destId="{613D5771-D18C-45F1-98F9-31FC287A9F43}" srcOrd="9" destOrd="0" presId="urn:microsoft.com/office/officeart/2018/2/layout/IconVerticalSolidList"/>
    <dgm:cxn modelId="{21CE2978-52AB-41EC-AA7E-ABDC1B52E427}" type="presParOf" srcId="{493CF48F-702C-4A9A-8728-B9DEC1333036}" destId="{A43CEFEF-519F-4EFD-9324-614491D94C27}" srcOrd="10" destOrd="0" presId="urn:microsoft.com/office/officeart/2018/2/layout/IconVerticalSolidList"/>
    <dgm:cxn modelId="{33E7A5B1-E012-49F9-8D3A-B753218C365E}" type="presParOf" srcId="{A43CEFEF-519F-4EFD-9324-614491D94C27}" destId="{8DE16CD1-6C12-4B1E-9DD9-122BAF00E0CA}" srcOrd="0" destOrd="0" presId="urn:microsoft.com/office/officeart/2018/2/layout/IconVerticalSolidList"/>
    <dgm:cxn modelId="{12A4D920-8E15-41E6-B189-AA98BA2ED554}" type="presParOf" srcId="{A43CEFEF-519F-4EFD-9324-614491D94C27}" destId="{379C7173-F06E-4928-AD83-F94E46B4A163}" srcOrd="1" destOrd="0" presId="urn:microsoft.com/office/officeart/2018/2/layout/IconVerticalSolidList"/>
    <dgm:cxn modelId="{9E278F2D-580E-460E-87C6-3DAA70EA0029}" type="presParOf" srcId="{A43CEFEF-519F-4EFD-9324-614491D94C27}" destId="{8665AB59-290C-473A-8B97-52C7D93BA23A}" srcOrd="2" destOrd="0" presId="urn:microsoft.com/office/officeart/2018/2/layout/IconVerticalSolidList"/>
    <dgm:cxn modelId="{75A0E284-8E14-418C-ADAB-0C12ADC81653}" type="presParOf" srcId="{A43CEFEF-519F-4EFD-9324-614491D94C27}" destId="{F4E2C1F5-2E42-464E-A7E0-EEBBC7DB5EFD}" srcOrd="3" destOrd="0" presId="urn:microsoft.com/office/officeart/2018/2/layout/IconVerticalSolidList"/>
    <dgm:cxn modelId="{FBF57DD1-A144-48D3-9CC3-EA72D8ABE0F6}" type="presParOf" srcId="{493CF48F-702C-4A9A-8728-B9DEC1333036}" destId="{69594A57-3F94-4689-ACB7-D672DAAF5B58}" srcOrd="11" destOrd="0" presId="urn:microsoft.com/office/officeart/2018/2/layout/IconVerticalSolidList"/>
    <dgm:cxn modelId="{883CC4E3-3DFE-4C73-9E60-D380EA3C9AFD}" type="presParOf" srcId="{493CF48F-702C-4A9A-8728-B9DEC1333036}" destId="{67EDC263-FA14-4D94-9FFD-32835E99FAC7}" srcOrd="12" destOrd="0" presId="urn:microsoft.com/office/officeart/2018/2/layout/IconVerticalSolidList"/>
    <dgm:cxn modelId="{E6575D5D-93BB-4EB8-9AA8-3BED9F740481}" type="presParOf" srcId="{67EDC263-FA14-4D94-9FFD-32835E99FAC7}" destId="{97BE4253-071C-4C45-9EE2-86A17478C714}" srcOrd="0" destOrd="0" presId="urn:microsoft.com/office/officeart/2018/2/layout/IconVerticalSolidList"/>
    <dgm:cxn modelId="{F0A35243-A867-4882-BBC7-4AC5C5573626}" type="presParOf" srcId="{67EDC263-FA14-4D94-9FFD-32835E99FAC7}" destId="{944C1509-43A5-4A73-A35F-B8EB31F50D73}" srcOrd="1" destOrd="0" presId="urn:microsoft.com/office/officeart/2018/2/layout/IconVerticalSolidList"/>
    <dgm:cxn modelId="{1809FE2D-31E2-4B5F-A490-F26D675F5C60}" type="presParOf" srcId="{67EDC263-FA14-4D94-9FFD-32835E99FAC7}" destId="{0A0BF392-198F-40B1-8CFC-298C3B1790F1}" srcOrd="2" destOrd="0" presId="urn:microsoft.com/office/officeart/2018/2/layout/IconVerticalSolidList"/>
    <dgm:cxn modelId="{C02D4F15-184F-4237-9486-73B95654A017}" type="presParOf" srcId="{67EDC263-FA14-4D94-9FFD-32835E99FAC7}" destId="{72855E0B-A2A0-4911-8E0B-7A32666F4AD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6ABCCE-8689-4CC4-B1B5-C45C70FCCE0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F5D4E5F3-9415-4179-8744-89E0B2728806}">
      <dgm:prSet/>
      <dgm:spPr/>
      <dgm:t>
        <a:bodyPr/>
        <a:lstStyle/>
        <a:p>
          <a:r>
            <a:rPr lang="it-IT" dirty="0"/>
            <a:t>Fornire formazione continua ai professionisti PRM sulle tecnologie AI e le loro applicazioni nella medicina riabilitativa.</a:t>
          </a:r>
          <a:endParaRPr lang="en-US" dirty="0"/>
        </a:p>
      </dgm:t>
    </dgm:pt>
    <dgm:pt modelId="{20930F49-73D8-430D-8845-8889EABF6521}" type="parTrans" cxnId="{31E65A66-4D4C-4057-AAAF-5B25D9128C6F}">
      <dgm:prSet/>
      <dgm:spPr/>
      <dgm:t>
        <a:bodyPr/>
        <a:lstStyle/>
        <a:p>
          <a:endParaRPr lang="en-US"/>
        </a:p>
      </dgm:t>
    </dgm:pt>
    <dgm:pt modelId="{6C154A29-23C2-4F69-914E-752E85CB0B09}" type="sibTrans" cxnId="{31E65A66-4D4C-4057-AAAF-5B25D9128C6F}">
      <dgm:prSet/>
      <dgm:spPr/>
      <dgm:t>
        <a:bodyPr/>
        <a:lstStyle/>
        <a:p>
          <a:endParaRPr lang="en-US"/>
        </a:p>
      </dgm:t>
    </dgm:pt>
    <dgm:pt modelId="{F1CCFE43-C05F-43B2-B65D-32F377C6A87A}">
      <dgm:prSet/>
      <dgm:spPr/>
      <dgm:t>
        <a:bodyPr/>
        <a:lstStyle/>
        <a:p>
          <a:r>
            <a:rPr lang="it-IT"/>
            <a:t>Incoraggiare la collaborazione interdisciplinare tra professionisti PRM, ricercatori AI, eticisti e legislatori per garantire uno sviluppo e un'implementazione responsabili dell'AI nella riabilitazione.</a:t>
          </a:r>
          <a:endParaRPr lang="en-US"/>
        </a:p>
      </dgm:t>
    </dgm:pt>
    <dgm:pt modelId="{ADEEF819-B2A8-412F-BF7A-74D1268C38F5}" type="parTrans" cxnId="{2157EB7A-90B0-4ACB-A6DF-1741EC07739B}">
      <dgm:prSet/>
      <dgm:spPr/>
      <dgm:t>
        <a:bodyPr/>
        <a:lstStyle/>
        <a:p>
          <a:endParaRPr lang="en-US"/>
        </a:p>
      </dgm:t>
    </dgm:pt>
    <dgm:pt modelId="{D223AFD2-00D8-4C83-9726-11E5C5A0D99B}" type="sibTrans" cxnId="{2157EB7A-90B0-4ACB-A6DF-1741EC07739B}">
      <dgm:prSet/>
      <dgm:spPr/>
      <dgm:t>
        <a:bodyPr/>
        <a:lstStyle/>
        <a:p>
          <a:endParaRPr lang="en-US"/>
        </a:p>
      </dgm:t>
    </dgm:pt>
    <dgm:pt modelId="{3899F699-A7E0-4B02-B560-1EB1DD6FEDC4}">
      <dgm:prSet/>
      <dgm:spPr/>
      <dgm:t>
        <a:bodyPr/>
        <a:lstStyle/>
        <a:p>
          <a:r>
            <a:rPr lang="it-IT"/>
            <a:t>Sostenere ulteriori ricerche nelle applicazioni AI in PRM, concentrandosi sulla validazione clinica e l'efficacia nel mondo reale.</a:t>
          </a:r>
          <a:endParaRPr lang="en-US"/>
        </a:p>
      </dgm:t>
    </dgm:pt>
    <dgm:pt modelId="{E173BC68-0470-431F-A9E4-2EE5C1C83A76}" type="parTrans" cxnId="{56C11819-4506-46EC-875E-771D6C24DF1A}">
      <dgm:prSet/>
      <dgm:spPr/>
      <dgm:t>
        <a:bodyPr/>
        <a:lstStyle/>
        <a:p>
          <a:endParaRPr lang="en-US"/>
        </a:p>
      </dgm:t>
    </dgm:pt>
    <dgm:pt modelId="{E239D169-8218-40C5-A3B9-6C4E609992F0}" type="sibTrans" cxnId="{56C11819-4506-46EC-875E-771D6C24DF1A}">
      <dgm:prSet/>
      <dgm:spPr/>
      <dgm:t>
        <a:bodyPr/>
        <a:lstStyle/>
        <a:p>
          <a:endParaRPr lang="en-US"/>
        </a:p>
      </dgm:t>
    </dgm:pt>
    <dgm:pt modelId="{8FCC52C8-D6F2-4CEE-BC58-339874469B94}">
      <dgm:prSet/>
      <dgm:spPr/>
      <dgm:t>
        <a:bodyPr/>
        <a:lstStyle/>
        <a:p>
          <a:r>
            <a:rPr lang="it-IT"/>
            <a:t>Sviluppare e aggiornare regolarmente le linee guida etiche per l'uso dell'AI nella PRM.</a:t>
          </a:r>
          <a:endParaRPr lang="en-US"/>
        </a:p>
      </dgm:t>
    </dgm:pt>
    <dgm:pt modelId="{4BF5212D-3F55-4D5C-8995-A635EA688D3C}" type="parTrans" cxnId="{D40EF93D-FF39-46C1-BEB8-EB7EEC4AD0AE}">
      <dgm:prSet/>
      <dgm:spPr/>
      <dgm:t>
        <a:bodyPr/>
        <a:lstStyle/>
        <a:p>
          <a:endParaRPr lang="en-US"/>
        </a:p>
      </dgm:t>
    </dgm:pt>
    <dgm:pt modelId="{662F61E0-0D86-462C-B128-4673E783F67B}" type="sibTrans" cxnId="{D40EF93D-FF39-46C1-BEB8-EB7EEC4AD0AE}">
      <dgm:prSet/>
      <dgm:spPr/>
      <dgm:t>
        <a:bodyPr/>
        <a:lstStyle/>
        <a:p>
          <a:endParaRPr lang="en-US"/>
        </a:p>
      </dgm:t>
    </dgm:pt>
    <dgm:pt modelId="{53DB2373-A8AE-425A-AAD5-D0BF3E25B5B8}">
      <dgm:prSet/>
      <dgm:spPr/>
      <dgm:t>
        <a:bodyPr/>
        <a:lstStyle/>
        <a:p>
          <a:r>
            <a:rPr lang="it-IT"/>
            <a:t>Coinvolgere i pazienti nello sviluppo e nell'implementazione dei sistemi AI per favorire la trasparenza e la fiducia.</a:t>
          </a:r>
          <a:endParaRPr lang="en-US"/>
        </a:p>
      </dgm:t>
    </dgm:pt>
    <dgm:pt modelId="{76EFCE9C-0647-48AC-9B6C-452EF1821396}" type="parTrans" cxnId="{E9C7DF13-9802-4EBF-8583-B166FDC2B5BD}">
      <dgm:prSet/>
      <dgm:spPr/>
      <dgm:t>
        <a:bodyPr/>
        <a:lstStyle/>
        <a:p>
          <a:endParaRPr lang="en-US"/>
        </a:p>
      </dgm:t>
    </dgm:pt>
    <dgm:pt modelId="{CD0B7926-BEDF-4B65-B211-DCA100A50A62}" type="sibTrans" cxnId="{E9C7DF13-9802-4EBF-8583-B166FDC2B5BD}">
      <dgm:prSet/>
      <dgm:spPr/>
      <dgm:t>
        <a:bodyPr/>
        <a:lstStyle/>
        <a:p>
          <a:endParaRPr lang="en-US"/>
        </a:p>
      </dgm:t>
    </dgm:pt>
    <dgm:pt modelId="{FCE11991-409C-4AB4-A3F7-CCEA61286BE4}">
      <dgm:prSet/>
      <dgm:spPr/>
      <dgm:t>
        <a:bodyPr/>
        <a:lstStyle/>
        <a:p>
          <a:r>
            <a:rPr lang="it-IT"/>
            <a:t>Collaborare con i legislatori per sviluppare quadri normativi appropriati che bilancino innovazione, sicurezza del paziente e considerazioni etiche.</a:t>
          </a:r>
          <a:endParaRPr lang="en-US"/>
        </a:p>
      </dgm:t>
    </dgm:pt>
    <dgm:pt modelId="{152FF7FA-D786-46E9-820C-E2979A27F969}" type="parTrans" cxnId="{4FCFD032-794B-4363-B81D-5E9F5E99F278}">
      <dgm:prSet/>
      <dgm:spPr/>
      <dgm:t>
        <a:bodyPr/>
        <a:lstStyle/>
        <a:p>
          <a:endParaRPr lang="en-US"/>
        </a:p>
      </dgm:t>
    </dgm:pt>
    <dgm:pt modelId="{52FEB38B-F1B9-4E20-8667-56AF56FCAB47}" type="sibTrans" cxnId="{4FCFD032-794B-4363-B81D-5E9F5E99F278}">
      <dgm:prSet/>
      <dgm:spPr/>
      <dgm:t>
        <a:bodyPr/>
        <a:lstStyle/>
        <a:p>
          <a:endParaRPr lang="en-US"/>
        </a:p>
      </dgm:t>
    </dgm:pt>
    <dgm:pt modelId="{2B30310A-B73A-4105-82A9-79F3501798E4}" type="pres">
      <dgm:prSet presAssocID="{366ABCCE-8689-4CC4-B1B5-C45C70FCCE09}" presName="root" presStyleCnt="0">
        <dgm:presLayoutVars>
          <dgm:dir/>
          <dgm:resizeHandles val="exact"/>
        </dgm:presLayoutVars>
      </dgm:prSet>
      <dgm:spPr/>
    </dgm:pt>
    <dgm:pt modelId="{BFCBF698-99F3-49E2-BF37-6AE7854EE672}" type="pres">
      <dgm:prSet presAssocID="{F5D4E5F3-9415-4179-8744-89E0B2728806}" presName="compNode" presStyleCnt="0"/>
      <dgm:spPr/>
    </dgm:pt>
    <dgm:pt modelId="{2C70CDA9-D85A-492D-97EB-6C66E0FED103}" type="pres">
      <dgm:prSet presAssocID="{F5D4E5F3-9415-4179-8744-89E0B2728806}" presName="bgRect" presStyleLbl="bgShp" presStyleIdx="0" presStyleCnt="6"/>
      <dgm:spPr/>
    </dgm:pt>
    <dgm:pt modelId="{32BDA138-CE0A-4C55-A50A-15E0F7082E01}" type="pres">
      <dgm:prSet presAssocID="{F5D4E5F3-9415-4179-8744-89E0B2728806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14C6F5F6-869A-45CF-AD34-8B57E99089F3}" type="pres">
      <dgm:prSet presAssocID="{F5D4E5F3-9415-4179-8744-89E0B2728806}" presName="spaceRect" presStyleCnt="0"/>
      <dgm:spPr/>
    </dgm:pt>
    <dgm:pt modelId="{9484E4CD-52D9-4ADF-A7F6-B22901C01C4B}" type="pres">
      <dgm:prSet presAssocID="{F5D4E5F3-9415-4179-8744-89E0B2728806}" presName="parTx" presStyleLbl="revTx" presStyleIdx="0" presStyleCnt="6">
        <dgm:presLayoutVars>
          <dgm:chMax val="0"/>
          <dgm:chPref val="0"/>
        </dgm:presLayoutVars>
      </dgm:prSet>
      <dgm:spPr/>
    </dgm:pt>
    <dgm:pt modelId="{5CFF5F2C-BF0C-48B3-9D07-B59B249912F7}" type="pres">
      <dgm:prSet presAssocID="{6C154A29-23C2-4F69-914E-752E85CB0B09}" presName="sibTrans" presStyleCnt="0"/>
      <dgm:spPr/>
    </dgm:pt>
    <dgm:pt modelId="{D803BCD0-DE33-4241-BBC6-A3D87CCDE872}" type="pres">
      <dgm:prSet presAssocID="{F1CCFE43-C05F-43B2-B65D-32F377C6A87A}" presName="compNode" presStyleCnt="0"/>
      <dgm:spPr/>
    </dgm:pt>
    <dgm:pt modelId="{118F8863-1F7F-4955-89A3-2C7CA2CA6365}" type="pres">
      <dgm:prSet presAssocID="{F1CCFE43-C05F-43B2-B65D-32F377C6A87A}" presName="bgRect" presStyleLbl="bgShp" presStyleIdx="1" presStyleCnt="6"/>
      <dgm:spPr/>
    </dgm:pt>
    <dgm:pt modelId="{FEB63296-42CF-410E-B7FA-6892EF969478}" type="pres">
      <dgm:prSet presAssocID="{F1CCFE43-C05F-43B2-B65D-32F377C6A87A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ca"/>
        </a:ext>
      </dgm:extLst>
    </dgm:pt>
    <dgm:pt modelId="{E8FD47DE-0AAA-40C6-A122-C7F76DC0CFD6}" type="pres">
      <dgm:prSet presAssocID="{F1CCFE43-C05F-43B2-B65D-32F377C6A87A}" presName="spaceRect" presStyleCnt="0"/>
      <dgm:spPr/>
    </dgm:pt>
    <dgm:pt modelId="{E414EF7A-9BF9-4342-B70E-D683D4F5FE6D}" type="pres">
      <dgm:prSet presAssocID="{F1CCFE43-C05F-43B2-B65D-32F377C6A87A}" presName="parTx" presStyleLbl="revTx" presStyleIdx="1" presStyleCnt="6">
        <dgm:presLayoutVars>
          <dgm:chMax val="0"/>
          <dgm:chPref val="0"/>
        </dgm:presLayoutVars>
      </dgm:prSet>
      <dgm:spPr/>
    </dgm:pt>
    <dgm:pt modelId="{23812C85-30CB-4B8C-9FEA-B4AC6B047341}" type="pres">
      <dgm:prSet presAssocID="{D223AFD2-00D8-4C83-9726-11E5C5A0D99B}" presName="sibTrans" presStyleCnt="0"/>
      <dgm:spPr/>
    </dgm:pt>
    <dgm:pt modelId="{CB5F6E80-1611-4CCD-886D-BF5F7B535EAA}" type="pres">
      <dgm:prSet presAssocID="{3899F699-A7E0-4B02-B560-1EB1DD6FEDC4}" presName="compNode" presStyleCnt="0"/>
      <dgm:spPr/>
    </dgm:pt>
    <dgm:pt modelId="{22DB7E65-3910-4C77-B802-CC5D17A3B59A}" type="pres">
      <dgm:prSet presAssocID="{3899F699-A7E0-4B02-B560-1EB1DD6FEDC4}" presName="bgRect" presStyleLbl="bgShp" presStyleIdx="2" presStyleCnt="6"/>
      <dgm:spPr/>
    </dgm:pt>
    <dgm:pt modelId="{B98573D1-8F9E-431C-9DE8-7CD61B80CAEA}" type="pres">
      <dgm:prSet presAssocID="{3899F699-A7E0-4B02-B560-1EB1DD6FEDC4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96E60A5A-7BCC-4BC9-9756-41B227471B32}" type="pres">
      <dgm:prSet presAssocID="{3899F699-A7E0-4B02-B560-1EB1DD6FEDC4}" presName="spaceRect" presStyleCnt="0"/>
      <dgm:spPr/>
    </dgm:pt>
    <dgm:pt modelId="{951B854F-4EA4-42FA-8238-12EB367BFA71}" type="pres">
      <dgm:prSet presAssocID="{3899F699-A7E0-4B02-B560-1EB1DD6FEDC4}" presName="parTx" presStyleLbl="revTx" presStyleIdx="2" presStyleCnt="6">
        <dgm:presLayoutVars>
          <dgm:chMax val="0"/>
          <dgm:chPref val="0"/>
        </dgm:presLayoutVars>
      </dgm:prSet>
      <dgm:spPr/>
    </dgm:pt>
    <dgm:pt modelId="{19F091F6-D440-4FE8-AA2C-A6460A2B34CD}" type="pres">
      <dgm:prSet presAssocID="{E239D169-8218-40C5-A3B9-6C4E609992F0}" presName="sibTrans" presStyleCnt="0"/>
      <dgm:spPr/>
    </dgm:pt>
    <dgm:pt modelId="{402C0E7C-25CA-40CD-BFA2-24CD86899D01}" type="pres">
      <dgm:prSet presAssocID="{8FCC52C8-D6F2-4CEE-BC58-339874469B94}" presName="compNode" presStyleCnt="0"/>
      <dgm:spPr/>
    </dgm:pt>
    <dgm:pt modelId="{53C9BE88-4D58-445D-AE56-AC45334B8896}" type="pres">
      <dgm:prSet presAssocID="{8FCC52C8-D6F2-4CEE-BC58-339874469B94}" presName="bgRect" presStyleLbl="bgShp" presStyleIdx="3" presStyleCnt="6"/>
      <dgm:spPr/>
    </dgm:pt>
    <dgm:pt modelId="{49A38106-65E6-47A4-8C8D-3DBB95346D6C}" type="pres">
      <dgm:prSet presAssocID="{8FCC52C8-D6F2-4CEE-BC58-339874469B94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apone"/>
        </a:ext>
      </dgm:extLst>
    </dgm:pt>
    <dgm:pt modelId="{7BA41D3F-4D01-45B7-AADF-CEF6B4F88DD0}" type="pres">
      <dgm:prSet presAssocID="{8FCC52C8-D6F2-4CEE-BC58-339874469B94}" presName="spaceRect" presStyleCnt="0"/>
      <dgm:spPr/>
    </dgm:pt>
    <dgm:pt modelId="{45FB83F1-C1E1-406C-8B1D-C3D0079447C9}" type="pres">
      <dgm:prSet presAssocID="{8FCC52C8-D6F2-4CEE-BC58-339874469B94}" presName="parTx" presStyleLbl="revTx" presStyleIdx="3" presStyleCnt="6">
        <dgm:presLayoutVars>
          <dgm:chMax val="0"/>
          <dgm:chPref val="0"/>
        </dgm:presLayoutVars>
      </dgm:prSet>
      <dgm:spPr/>
    </dgm:pt>
    <dgm:pt modelId="{8CC1EE6F-C438-424A-B915-AC5954F75BD3}" type="pres">
      <dgm:prSet presAssocID="{662F61E0-0D86-462C-B128-4673E783F67B}" presName="sibTrans" presStyleCnt="0"/>
      <dgm:spPr/>
    </dgm:pt>
    <dgm:pt modelId="{CCD21414-4874-440A-BB25-CAC8F772F58A}" type="pres">
      <dgm:prSet presAssocID="{53DB2373-A8AE-425A-AAD5-D0BF3E25B5B8}" presName="compNode" presStyleCnt="0"/>
      <dgm:spPr/>
    </dgm:pt>
    <dgm:pt modelId="{CDC69619-FD4E-4AB6-A9B8-75D4DA9BED03}" type="pres">
      <dgm:prSet presAssocID="{53DB2373-A8AE-425A-AAD5-D0BF3E25B5B8}" presName="bgRect" presStyleLbl="bgShp" presStyleIdx="4" presStyleCnt="6"/>
      <dgm:spPr/>
    </dgm:pt>
    <dgm:pt modelId="{77F683DF-A69A-4708-B8A0-EBB082FE208E}" type="pres">
      <dgm:prSet presAssocID="{53DB2373-A8AE-425A-AAD5-D0BF3E25B5B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ttore"/>
        </a:ext>
      </dgm:extLst>
    </dgm:pt>
    <dgm:pt modelId="{3F713864-81A9-4B7A-8344-44E28B25A4CE}" type="pres">
      <dgm:prSet presAssocID="{53DB2373-A8AE-425A-AAD5-D0BF3E25B5B8}" presName="spaceRect" presStyleCnt="0"/>
      <dgm:spPr/>
    </dgm:pt>
    <dgm:pt modelId="{73C31BF9-BA9D-4BFD-8E46-F6B99C55952C}" type="pres">
      <dgm:prSet presAssocID="{53DB2373-A8AE-425A-AAD5-D0BF3E25B5B8}" presName="parTx" presStyleLbl="revTx" presStyleIdx="4" presStyleCnt="6">
        <dgm:presLayoutVars>
          <dgm:chMax val="0"/>
          <dgm:chPref val="0"/>
        </dgm:presLayoutVars>
      </dgm:prSet>
      <dgm:spPr/>
    </dgm:pt>
    <dgm:pt modelId="{3AC4A76B-C124-4088-8DAF-43D2D88282B8}" type="pres">
      <dgm:prSet presAssocID="{CD0B7926-BEDF-4B65-B211-DCA100A50A62}" presName="sibTrans" presStyleCnt="0"/>
      <dgm:spPr/>
    </dgm:pt>
    <dgm:pt modelId="{2827F1A5-F226-44CC-A71F-9F896224A266}" type="pres">
      <dgm:prSet presAssocID="{FCE11991-409C-4AB4-A3F7-CCEA61286BE4}" presName="compNode" presStyleCnt="0"/>
      <dgm:spPr/>
    </dgm:pt>
    <dgm:pt modelId="{FCE8C724-F7A6-4AF0-B71F-9D7B36062F54}" type="pres">
      <dgm:prSet presAssocID="{FCE11991-409C-4AB4-A3F7-CCEA61286BE4}" presName="bgRect" presStyleLbl="bgShp" presStyleIdx="5" presStyleCnt="6"/>
      <dgm:spPr/>
    </dgm:pt>
    <dgm:pt modelId="{9DDAB5CA-5F41-4A57-8443-26EF1C78B8A6}" type="pres">
      <dgm:prSet presAssocID="{FCE11991-409C-4AB4-A3F7-CCEA61286BE4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latore"/>
        </a:ext>
      </dgm:extLst>
    </dgm:pt>
    <dgm:pt modelId="{9D5F1388-8923-4BC7-95B3-1EB86CDD8D70}" type="pres">
      <dgm:prSet presAssocID="{FCE11991-409C-4AB4-A3F7-CCEA61286BE4}" presName="spaceRect" presStyleCnt="0"/>
      <dgm:spPr/>
    </dgm:pt>
    <dgm:pt modelId="{75E31E3E-14A7-49F0-83E5-7891B176F795}" type="pres">
      <dgm:prSet presAssocID="{FCE11991-409C-4AB4-A3F7-CCEA61286BE4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CF115204-E2F3-4A1C-BDD1-5A269010D1A5}" type="presOf" srcId="{F1CCFE43-C05F-43B2-B65D-32F377C6A87A}" destId="{E414EF7A-9BF9-4342-B70E-D683D4F5FE6D}" srcOrd="0" destOrd="0" presId="urn:microsoft.com/office/officeart/2018/2/layout/IconVerticalSolidList"/>
    <dgm:cxn modelId="{D8D6610E-E449-489A-BDFA-64C958ECBB7E}" type="presOf" srcId="{F5D4E5F3-9415-4179-8744-89E0B2728806}" destId="{9484E4CD-52D9-4ADF-A7F6-B22901C01C4B}" srcOrd="0" destOrd="0" presId="urn:microsoft.com/office/officeart/2018/2/layout/IconVerticalSolidList"/>
    <dgm:cxn modelId="{1E216612-FE8E-42D1-907C-DA625BB623C0}" type="presOf" srcId="{53DB2373-A8AE-425A-AAD5-D0BF3E25B5B8}" destId="{73C31BF9-BA9D-4BFD-8E46-F6B99C55952C}" srcOrd="0" destOrd="0" presId="urn:microsoft.com/office/officeart/2018/2/layout/IconVerticalSolidList"/>
    <dgm:cxn modelId="{E9C7DF13-9802-4EBF-8583-B166FDC2B5BD}" srcId="{366ABCCE-8689-4CC4-B1B5-C45C70FCCE09}" destId="{53DB2373-A8AE-425A-AAD5-D0BF3E25B5B8}" srcOrd="4" destOrd="0" parTransId="{76EFCE9C-0647-48AC-9B6C-452EF1821396}" sibTransId="{CD0B7926-BEDF-4B65-B211-DCA100A50A62}"/>
    <dgm:cxn modelId="{56C11819-4506-46EC-875E-771D6C24DF1A}" srcId="{366ABCCE-8689-4CC4-B1B5-C45C70FCCE09}" destId="{3899F699-A7E0-4B02-B560-1EB1DD6FEDC4}" srcOrd="2" destOrd="0" parTransId="{E173BC68-0470-431F-A9E4-2EE5C1C83A76}" sibTransId="{E239D169-8218-40C5-A3B9-6C4E609992F0}"/>
    <dgm:cxn modelId="{7B7BD119-9874-4D55-B777-49900769D660}" type="presOf" srcId="{8FCC52C8-D6F2-4CEE-BC58-339874469B94}" destId="{45FB83F1-C1E1-406C-8B1D-C3D0079447C9}" srcOrd="0" destOrd="0" presId="urn:microsoft.com/office/officeart/2018/2/layout/IconVerticalSolidList"/>
    <dgm:cxn modelId="{18873430-6B1F-497B-B01E-F704509F8D91}" type="presOf" srcId="{FCE11991-409C-4AB4-A3F7-CCEA61286BE4}" destId="{75E31E3E-14A7-49F0-83E5-7891B176F795}" srcOrd="0" destOrd="0" presId="urn:microsoft.com/office/officeart/2018/2/layout/IconVerticalSolidList"/>
    <dgm:cxn modelId="{4FCFD032-794B-4363-B81D-5E9F5E99F278}" srcId="{366ABCCE-8689-4CC4-B1B5-C45C70FCCE09}" destId="{FCE11991-409C-4AB4-A3F7-CCEA61286BE4}" srcOrd="5" destOrd="0" parTransId="{152FF7FA-D786-46E9-820C-E2979A27F969}" sibTransId="{52FEB38B-F1B9-4E20-8667-56AF56FCAB47}"/>
    <dgm:cxn modelId="{D40EF93D-FF39-46C1-BEB8-EB7EEC4AD0AE}" srcId="{366ABCCE-8689-4CC4-B1B5-C45C70FCCE09}" destId="{8FCC52C8-D6F2-4CEE-BC58-339874469B94}" srcOrd="3" destOrd="0" parTransId="{4BF5212D-3F55-4D5C-8995-A635EA688D3C}" sibTransId="{662F61E0-0D86-462C-B128-4673E783F67B}"/>
    <dgm:cxn modelId="{31E65A66-4D4C-4057-AAAF-5B25D9128C6F}" srcId="{366ABCCE-8689-4CC4-B1B5-C45C70FCCE09}" destId="{F5D4E5F3-9415-4179-8744-89E0B2728806}" srcOrd="0" destOrd="0" parTransId="{20930F49-73D8-430D-8845-8889EABF6521}" sibTransId="{6C154A29-23C2-4F69-914E-752E85CB0B09}"/>
    <dgm:cxn modelId="{2157EB7A-90B0-4ACB-A6DF-1741EC07739B}" srcId="{366ABCCE-8689-4CC4-B1B5-C45C70FCCE09}" destId="{F1CCFE43-C05F-43B2-B65D-32F377C6A87A}" srcOrd="1" destOrd="0" parTransId="{ADEEF819-B2A8-412F-BF7A-74D1268C38F5}" sibTransId="{D223AFD2-00D8-4C83-9726-11E5C5A0D99B}"/>
    <dgm:cxn modelId="{5CCF4ADC-6973-4BD1-ACEC-D941008749B3}" type="presOf" srcId="{366ABCCE-8689-4CC4-B1B5-C45C70FCCE09}" destId="{2B30310A-B73A-4105-82A9-79F3501798E4}" srcOrd="0" destOrd="0" presId="urn:microsoft.com/office/officeart/2018/2/layout/IconVerticalSolidList"/>
    <dgm:cxn modelId="{740909FB-9D73-4400-9BBA-A43F97A4DEA4}" type="presOf" srcId="{3899F699-A7E0-4B02-B560-1EB1DD6FEDC4}" destId="{951B854F-4EA4-42FA-8238-12EB367BFA71}" srcOrd="0" destOrd="0" presId="urn:microsoft.com/office/officeart/2018/2/layout/IconVerticalSolidList"/>
    <dgm:cxn modelId="{E9055DEB-1545-4AB8-8008-15EBE4057AA2}" type="presParOf" srcId="{2B30310A-B73A-4105-82A9-79F3501798E4}" destId="{BFCBF698-99F3-49E2-BF37-6AE7854EE672}" srcOrd="0" destOrd="0" presId="urn:microsoft.com/office/officeart/2018/2/layout/IconVerticalSolidList"/>
    <dgm:cxn modelId="{22AEEE8E-E5A5-47A4-9E59-7135E9951800}" type="presParOf" srcId="{BFCBF698-99F3-49E2-BF37-6AE7854EE672}" destId="{2C70CDA9-D85A-492D-97EB-6C66E0FED103}" srcOrd="0" destOrd="0" presId="urn:microsoft.com/office/officeart/2018/2/layout/IconVerticalSolidList"/>
    <dgm:cxn modelId="{CF44B788-89DA-4F8B-A729-4FDA97DCF89A}" type="presParOf" srcId="{BFCBF698-99F3-49E2-BF37-6AE7854EE672}" destId="{32BDA138-CE0A-4C55-A50A-15E0F7082E01}" srcOrd="1" destOrd="0" presId="urn:microsoft.com/office/officeart/2018/2/layout/IconVerticalSolidList"/>
    <dgm:cxn modelId="{474C2C3D-4FA8-495E-8D26-96A032241240}" type="presParOf" srcId="{BFCBF698-99F3-49E2-BF37-6AE7854EE672}" destId="{14C6F5F6-869A-45CF-AD34-8B57E99089F3}" srcOrd="2" destOrd="0" presId="urn:microsoft.com/office/officeart/2018/2/layout/IconVerticalSolidList"/>
    <dgm:cxn modelId="{564C667F-EDDF-48BE-BB71-85568739B656}" type="presParOf" srcId="{BFCBF698-99F3-49E2-BF37-6AE7854EE672}" destId="{9484E4CD-52D9-4ADF-A7F6-B22901C01C4B}" srcOrd="3" destOrd="0" presId="urn:microsoft.com/office/officeart/2018/2/layout/IconVerticalSolidList"/>
    <dgm:cxn modelId="{F96E070C-6F30-4EBC-BEF5-4AE9571692B8}" type="presParOf" srcId="{2B30310A-B73A-4105-82A9-79F3501798E4}" destId="{5CFF5F2C-BF0C-48B3-9D07-B59B249912F7}" srcOrd="1" destOrd="0" presId="urn:microsoft.com/office/officeart/2018/2/layout/IconVerticalSolidList"/>
    <dgm:cxn modelId="{C6695970-A912-42AA-B0B2-E5A9D2F18CE1}" type="presParOf" srcId="{2B30310A-B73A-4105-82A9-79F3501798E4}" destId="{D803BCD0-DE33-4241-BBC6-A3D87CCDE872}" srcOrd="2" destOrd="0" presId="urn:microsoft.com/office/officeart/2018/2/layout/IconVerticalSolidList"/>
    <dgm:cxn modelId="{C1A81126-54CE-46A1-9EC5-A9F5FD3F84BC}" type="presParOf" srcId="{D803BCD0-DE33-4241-BBC6-A3D87CCDE872}" destId="{118F8863-1F7F-4955-89A3-2C7CA2CA6365}" srcOrd="0" destOrd="0" presId="urn:microsoft.com/office/officeart/2018/2/layout/IconVerticalSolidList"/>
    <dgm:cxn modelId="{AB100C01-FD68-4161-9ED0-1745748BB505}" type="presParOf" srcId="{D803BCD0-DE33-4241-BBC6-A3D87CCDE872}" destId="{FEB63296-42CF-410E-B7FA-6892EF969478}" srcOrd="1" destOrd="0" presId="urn:microsoft.com/office/officeart/2018/2/layout/IconVerticalSolidList"/>
    <dgm:cxn modelId="{3BC6F012-F9AB-4622-A5C8-020E5FFA7F5F}" type="presParOf" srcId="{D803BCD0-DE33-4241-BBC6-A3D87CCDE872}" destId="{E8FD47DE-0AAA-40C6-A122-C7F76DC0CFD6}" srcOrd="2" destOrd="0" presId="urn:microsoft.com/office/officeart/2018/2/layout/IconVerticalSolidList"/>
    <dgm:cxn modelId="{8FF435E6-E486-4A41-87DC-26A9FE6113A5}" type="presParOf" srcId="{D803BCD0-DE33-4241-BBC6-A3D87CCDE872}" destId="{E414EF7A-9BF9-4342-B70E-D683D4F5FE6D}" srcOrd="3" destOrd="0" presId="urn:microsoft.com/office/officeart/2018/2/layout/IconVerticalSolidList"/>
    <dgm:cxn modelId="{A222A91A-E26C-4F54-A2AE-F5B90FA635CD}" type="presParOf" srcId="{2B30310A-B73A-4105-82A9-79F3501798E4}" destId="{23812C85-30CB-4B8C-9FEA-B4AC6B047341}" srcOrd="3" destOrd="0" presId="urn:microsoft.com/office/officeart/2018/2/layout/IconVerticalSolidList"/>
    <dgm:cxn modelId="{CF56906E-67EC-414F-886B-D3F5B09A3A6A}" type="presParOf" srcId="{2B30310A-B73A-4105-82A9-79F3501798E4}" destId="{CB5F6E80-1611-4CCD-886D-BF5F7B535EAA}" srcOrd="4" destOrd="0" presId="urn:microsoft.com/office/officeart/2018/2/layout/IconVerticalSolidList"/>
    <dgm:cxn modelId="{40BD1C49-344D-4EC7-BC5E-F2BFFECFA450}" type="presParOf" srcId="{CB5F6E80-1611-4CCD-886D-BF5F7B535EAA}" destId="{22DB7E65-3910-4C77-B802-CC5D17A3B59A}" srcOrd="0" destOrd="0" presId="urn:microsoft.com/office/officeart/2018/2/layout/IconVerticalSolidList"/>
    <dgm:cxn modelId="{55EFAB16-0BC7-414A-9B35-06B57CBECFF6}" type="presParOf" srcId="{CB5F6E80-1611-4CCD-886D-BF5F7B535EAA}" destId="{B98573D1-8F9E-431C-9DE8-7CD61B80CAEA}" srcOrd="1" destOrd="0" presId="urn:microsoft.com/office/officeart/2018/2/layout/IconVerticalSolidList"/>
    <dgm:cxn modelId="{54416C52-B665-4CCC-92A2-3CB562D7A5B2}" type="presParOf" srcId="{CB5F6E80-1611-4CCD-886D-BF5F7B535EAA}" destId="{96E60A5A-7BCC-4BC9-9756-41B227471B32}" srcOrd="2" destOrd="0" presId="urn:microsoft.com/office/officeart/2018/2/layout/IconVerticalSolidList"/>
    <dgm:cxn modelId="{0BDD2213-69B0-4B77-BD67-2BE8310F0747}" type="presParOf" srcId="{CB5F6E80-1611-4CCD-886D-BF5F7B535EAA}" destId="{951B854F-4EA4-42FA-8238-12EB367BFA71}" srcOrd="3" destOrd="0" presId="urn:microsoft.com/office/officeart/2018/2/layout/IconVerticalSolidList"/>
    <dgm:cxn modelId="{98A5A361-A6BC-4BFF-8341-6A2257B11CD0}" type="presParOf" srcId="{2B30310A-B73A-4105-82A9-79F3501798E4}" destId="{19F091F6-D440-4FE8-AA2C-A6460A2B34CD}" srcOrd="5" destOrd="0" presId="urn:microsoft.com/office/officeart/2018/2/layout/IconVerticalSolidList"/>
    <dgm:cxn modelId="{EBED6768-0F14-4A3C-A56A-7C2288A3017D}" type="presParOf" srcId="{2B30310A-B73A-4105-82A9-79F3501798E4}" destId="{402C0E7C-25CA-40CD-BFA2-24CD86899D01}" srcOrd="6" destOrd="0" presId="urn:microsoft.com/office/officeart/2018/2/layout/IconVerticalSolidList"/>
    <dgm:cxn modelId="{D23079B8-F3FE-495B-9582-AA7B066E65CE}" type="presParOf" srcId="{402C0E7C-25CA-40CD-BFA2-24CD86899D01}" destId="{53C9BE88-4D58-445D-AE56-AC45334B8896}" srcOrd="0" destOrd="0" presId="urn:microsoft.com/office/officeart/2018/2/layout/IconVerticalSolidList"/>
    <dgm:cxn modelId="{F03E8705-9619-4E7D-A7A3-635DD3AF83E0}" type="presParOf" srcId="{402C0E7C-25CA-40CD-BFA2-24CD86899D01}" destId="{49A38106-65E6-47A4-8C8D-3DBB95346D6C}" srcOrd="1" destOrd="0" presId="urn:microsoft.com/office/officeart/2018/2/layout/IconVerticalSolidList"/>
    <dgm:cxn modelId="{5067EFFB-CA98-4628-9F6B-7CB69B1D3092}" type="presParOf" srcId="{402C0E7C-25CA-40CD-BFA2-24CD86899D01}" destId="{7BA41D3F-4D01-45B7-AADF-CEF6B4F88DD0}" srcOrd="2" destOrd="0" presId="urn:microsoft.com/office/officeart/2018/2/layout/IconVerticalSolidList"/>
    <dgm:cxn modelId="{A29C112B-F709-4E8E-AC5F-8FE1C112DEA2}" type="presParOf" srcId="{402C0E7C-25CA-40CD-BFA2-24CD86899D01}" destId="{45FB83F1-C1E1-406C-8B1D-C3D0079447C9}" srcOrd="3" destOrd="0" presId="urn:microsoft.com/office/officeart/2018/2/layout/IconVerticalSolidList"/>
    <dgm:cxn modelId="{D64354EA-CAFB-4492-9F16-385B358DB1A6}" type="presParOf" srcId="{2B30310A-B73A-4105-82A9-79F3501798E4}" destId="{8CC1EE6F-C438-424A-B915-AC5954F75BD3}" srcOrd="7" destOrd="0" presId="urn:microsoft.com/office/officeart/2018/2/layout/IconVerticalSolidList"/>
    <dgm:cxn modelId="{655AEC6C-84AE-4F86-9B96-33B7185AED22}" type="presParOf" srcId="{2B30310A-B73A-4105-82A9-79F3501798E4}" destId="{CCD21414-4874-440A-BB25-CAC8F772F58A}" srcOrd="8" destOrd="0" presId="urn:microsoft.com/office/officeart/2018/2/layout/IconVerticalSolidList"/>
    <dgm:cxn modelId="{A7CD8BF7-1CEA-47F8-AF58-468F72A8E2FE}" type="presParOf" srcId="{CCD21414-4874-440A-BB25-CAC8F772F58A}" destId="{CDC69619-FD4E-4AB6-A9B8-75D4DA9BED03}" srcOrd="0" destOrd="0" presId="urn:microsoft.com/office/officeart/2018/2/layout/IconVerticalSolidList"/>
    <dgm:cxn modelId="{D34AF105-6599-40E7-8293-822DC87B6DAD}" type="presParOf" srcId="{CCD21414-4874-440A-BB25-CAC8F772F58A}" destId="{77F683DF-A69A-4708-B8A0-EBB082FE208E}" srcOrd="1" destOrd="0" presId="urn:microsoft.com/office/officeart/2018/2/layout/IconVerticalSolidList"/>
    <dgm:cxn modelId="{CB5D2E3A-E7F7-4AD5-AEAC-83412A512033}" type="presParOf" srcId="{CCD21414-4874-440A-BB25-CAC8F772F58A}" destId="{3F713864-81A9-4B7A-8344-44E28B25A4CE}" srcOrd="2" destOrd="0" presId="urn:microsoft.com/office/officeart/2018/2/layout/IconVerticalSolidList"/>
    <dgm:cxn modelId="{4CAEE23A-9572-45EE-A0B3-48B15D1A8829}" type="presParOf" srcId="{CCD21414-4874-440A-BB25-CAC8F772F58A}" destId="{73C31BF9-BA9D-4BFD-8E46-F6B99C55952C}" srcOrd="3" destOrd="0" presId="urn:microsoft.com/office/officeart/2018/2/layout/IconVerticalSolidList"/>
    <dgm:cxn modelId="{75FA9CE1-EA81-4EEB-AABA-3A04EC3C2898}" type="presParOf" srcId="{2B30310A-B73A-4105-82A9-79F3501798E4}" destId="{3AC4A76B-C124-4088-8DAF-43D2D88282B8}" srcOrd="9" destOrd="0" presId="urn:microsoft.com/office/officeart/2018/2/layout/IconVerticalSolidList"/>
    <dgm:cxn modelId="{A8AE05B8-386C-43B0-A5B6-759E5F573529}" type="presParOf" srcId="{2B30310A-B73A-4105-82A9-79F3501798E4}" destId="{2827F1A5-F226-44CC-A71F-9F896224A266}" srcOrd="10" destOrd="0" presId="urn:microsoft.com/office/officeart/2018/2/layout/IconVerticalSolidList"/>
    <dgm:cxn modelId="{353B79F0-0702-48D2-8D67-80C6B4B7E7FF}" type="presParOf" srcId="{2827F1A5-F226-44CC-A71F-9F896224A266}" destId="{FCE8C724-F7A6-4AF0-B71F-9D7B36062F54}" srcOrd="0" destOrd="0" presId="urn:microsoft.com/office/officeart/2018/2/layout/IconVerticalSolidList"/>
    <dgm:cxn modelId="{715A416B-554A-49A5-B31D-FAFB19611C4C}" type="presParOf" srcId="{2827F1A5-F226-44CC-A71F-9F896224A266}" destId="{9DDAB5CA-5F41-4A57-8443-26EF1C78B8A6}" srcOrd="1" destOrd="0" presId="urn:microsoft.com/office/officeart/2018/2/layout/IconVerticalSolidList"/>
    <dgm:cxn modelId="{16A4F159-CB9F-4C0D-AF61-4F30921C1CC2}" type="presParOf" srcId="{2827F1A5-F226-44CC-A71F-9F896224A266}" destId="{9D5F1388-8923-4BC7-95B3-1EB86CDD8D70}" srcOrd="2" destOrd="0" presId="urn:microsoft.com/office/officeart/2018/2/layout/IconVerticalSolidList"/>
    <dgm:cxn modelId="{16AB0A76-196B-428A-A8AA-0F6ACA69304B}" type="presParOf" srcId="{2827F1A5-F226-44CC-A71F-9F896224A266}" destId="{75E31E3E-14A7-49F0-83E5-7891B176F79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AAE514-6714-495E-B8CE-B077671FF621}">
      <dsp:nvSpPr>
        <dsp:cNvPr id="0" name=""/>
        <dsp:cNvSpPr/>
      </dsp:nvSpPr>
      <dsp:spPr>
        <a:xfrm>
          <a:off x="0" y="1507"/>
          <a:ext cx="10515600" cy="6424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E5C422-DDB2-4AB3-A186-545CE1BA78A7}">
      <dsp:nvSpPr>
        <dsp:cNvPr id="0" name=""/>
        <dsp:cNvSpPr/>
      </dsp:nvSpPr>
      <dsp:spPr>
        <a:xfrm>
          <a:off x="194349" y="146065"/>
          <a:ext cx="353363" cy="3533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2E4DEF-28EB-4816-B3D4-8D1DC7BDA4D8}">
      <dsp:nvSpPr>
        <dsp:cNvPr id="0" name=""/>
        <dsp:cNvSpPr/>
      </dsp:nvSpPr>
      <dsp:spPr>
        <a:xfrm>
          <a:off x="742062" y="1507"/>
          <a:ext cx="9773537" cy="642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996" tIns="67996" rIns="67996" bIns="6799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Piani di trattamento personalizzati basati sull'analisi dei dati del paziente.</a:t>
          </a:r>
          <a:endParaRPr lang="en-US" sz="1600" kern="1200"/>
        </a:p>
      </dsp:txBody>
      <dsp:txXfrm>
        <a:off x="742062" y="1507"/>
        <a:ext cx="9773537" cy="642478"/>
      </dsp:txXfrm>
    </dsp:sp>
    <dsp:sp modelId="{2A6ABEB7-7869-423B-BE2B-F0CD522C53BC}">
      <dsp:nvSpPr>
        <dsp:cNvPr id="0" name=""/>
        <dsp:cNvSpPr/>
      </dsp:nvSpPr>
      <dsp:spPr>
        <a:xfrm>
          <a:off x="0" y="804605"/>
          <a:ext cx="10515600" cy="6424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DAFD61-8583-421C-B7BB-84A386D05839}">
      <dsp:nvSpPr>
        <dsp:cNvPr id="0" name=""/>
        <dsp:cNvSpPr/>
      </dsp:nvSpPr>
      <dsp:spPr>
        <a:xfrm>
          <a:off x="194349" y="949163"/>
          <a:ext cx="353363" cy="3533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E299D2-F8FC-4E58-A6E7-A966200A22D1}">
      <dsp:nvSpPr>
        <dsp:cNvPr id="0" name=""/>
        <dsp:cNvSpPr/>
      </dsp:nvSpPr>
      <dsp:spPr>
        <a:xfrm>
          <a:off x="742062" y="804605"/>
          <a:ext cx="9773537" cy="642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996" tIns="67996" rIns="67996" bIns="6799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Diagnosi e prognosi precoci e più accurate.</a:t>
          </a:r>
          <a:endParaRPr lang="en-US" sz="1600" kern="1200"/>
        </a:p>
      </dsp:txBody>
      <dsp:txXfrm>
        <a:off x="742062" y="804605"/>
        <a:ext cx="9773537" cy="642478"/>
      </dsp:txXfrm>
    </dsp:sp>
    <dsp:sp modelId="{A8FC3C8B-0B43-4C86-8A77-071C605CDBCA}">
      <dsp:nvSpPr>
        <dsp:cNvPr id="0" name=""/>
        <dsp:cNvSpPr/>
      </dsp:nvSpPr>
      <dsp:spPr>
        <a:xfrm>
          <a:off x="0" y="1607703"/>
          <a:ext cx="10515600" cy="6424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5717D5-1CCB-43D7-A59F-0B455CCE83C9}">
      <dsp:nvSpPr>
        <dsp:cNvPr id="0" name=""/>
        <dsp:cNvSpPr/>
      </dsp:nvSpPr>
      <dsp:spPr>
        <a:xfrm>
          <a:off x="194349" y="1752261"/>
          <a:ext cx="353363" cy="3533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41C170-CE4A-4824-AFBF-42D4126469BD}">
      <dsp:nvSpPr>
        <dsp:cNvPr id="0" name=""/>
        <dsp:cNvSpPr/>
      </dsp:nvSpPr>
      <dsp:spPr>
        <a:xfrm>
          <a:off x="742062" y="1607703"/>
          <a:ext cx="9773537" cy="642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996" tIns="67996" rIns="67996" bIns="6799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Potenziamento della robotica e delle tecnologie assistive per la terapia fisica.</a:t>
          </a:r>
          <a:endParaRPr lang="en-US" sz="1600" kern="1200"/>
        </a:p>
      </dsp:txBody>
      <dsp:txXfrm>
        <a:off x="742062" y="1607703"/>
        <a:ext cx="9773537" cy="642478"/>
      </dsp:txXfrm>
    </dsp:sp>
    <dsp:sp modelId="{671D7E7A-D73A-4983-A789-C03750EDC3D6}">
      <dsp:nvSpPr>
        <dsp:cNvPr id="0" name=""/>
        <dsp:cNvSpPr/>
      </dsp:nvSpPr>
      <dsp:spPr>
        <a:xfrm>
          <a:off x="0" y="2410801"/>
          <a:ext cx="10515600" cy="6424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18F2D6-8119-4A7B-9003-EB728E2FD863}">
      <dsp:nvSpPr>
        <dsp:cNvPr id="0" name=""/>
        <dsp:cNvSpPr/>
      </dsp:nvSpPr>
      <dsp:spPr>
        <a:xfrm>
          <a:off x="194349" y="2555359"/>
          <a:ext cx="353363" cy="3533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4CA3D9-F796-44D0-B463-90CC40A98E27}">
      <dsp:nvSpPr>
        <dsp:cNvPr id="0" name=""/>
        <dsp:cNvSpPr/>
      </dsp:nvSpPr>
      <dsp:spPr>
        <a:xfrm>
          <a:off x="742062" y="2410801"/>
          <a:ext cx="9773537" cy="642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996" tIns="67996" rIns="67996" bIns="6799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Monitoraggio remoto efficace per interventi tempestivi e riduzione delle riammissioni ospedaliere.</a:t>
          </a:r>
          <a:endParaRPr lang="en-US" sz="1600" kern="1200"/>
        </a:p>
      </dsp:txBody>
      <dsp:txXfrm>
        <a:off x="742062" y="2410801"/>
        <a:ext cx="9773537" cy="642478"/>
      </dsp:txXfrm>
    </dsp:sp>
    <dsp:sp modelId="{332E44CC-E9D0-434C-B2D1-F822C939CD3A}">
      <dsp:nvSpPr>
        <dsp:cNvPr id="0" name=""/>
        <dsp:cNvSpPr/>
      </dsp:nvSpPr>
      <dsp:spPr>
        <a:xfrm>
          <a:off x="0" y="3213899"/>
          <a:ext cx="10515600" cy="6424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1C137D-5692-4F3A-954D-F194FACE4FB8}">
      <dsp:nvSpPr>
        <dsp:cNvPr id="0" name=""/>
        <dsp:cNvSpPr/>
      </dsp:nvSpPr>
      <dsp:spPr>
        <a:xfrm>
          <a:off x="194349" y="3358457"/>
          <a:ext cx="353363" cy="35336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E4BD33-F027-484A-9544-07F3229BB541}">
      <dsp:nvSpPr>
        <dsp:cNvPr id="0" name=""/>
        <dsp:cNvSpPr/>
      </dsp:nvSpPr>
      <dsp:spPr>
        <a:xfrm>
          <a:off x="742062" y="3213899"/>
          <a:ext cx="9773537" cy="642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996" tIns="67996" rIns="67996" bIns="6799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Supporto decisionale per personalizzare i piani di trattamento e massimizzare i risultati a lungo termine.</a:t>
          </a:r>
          <a:endParaRPr lang="en-US" sz="1600" kern="1200"/>
        </a:p>
      </dsp:txBody>
      <dsp:txXfrm>
        <a:off x="742062" y="3213899"/>
        <a:ext cx="9773537" cy="642478"/>
      </dsp:txXfrm>
    </dsp:sp>
    <dsp:sp modelId="{C7C5FF5F-5C8C-417F-8B2E-5A9F5E94697B}">
      <dsp:nvSpPr>
        <dsp:cNvPr id="0" name=""/>
        <dsp:cNvSpPr/>
      </dsp:nvSpPr>
      <dsp:spPr>
        <a:xfrm>
          <a:off x="0" y="4016997"/>
          <a:ext cx="10515600" cy="6424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498402-978A-4FA2-A616-BB4CD9E78DE4}">
      <dsp:nvSpPr>
        <dsp:cNvPr id="0" name=""/>
        <dsp:cNvSpPr/>
      </dsp:nvSpPr>
      <dsp:spPr>
        <a:xfrm>
          <a:off x="194349" y="4161555"/>
          <a:ext cx="353363" cy="353363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DAEB3E-B734-4A8D-AC06-AA8DC1560266}">
      <dsp:nvSpPr>
        <dsp:cNvPr id="0" name=""/>
        <dsp:cNvSpPr/>
      </dsp:nvSpPr>
      <dsp:spPr>
        <a:xfrm>
          <a:off x="742062" y="4016997"/>
          <a:ext cx="9773537" cy="642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996" tIns="67996" rIns="67996" bIns="6799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Analisi della letteratura di ricerca e pianificazione del trattamento personalizzato utilizzando Large Language Models (LLMs).</a:t>
          </a:r>
          <a:endParaRPr lang="en-US" sz="1600" kern="1200"/>
        </a:p>
      </dsp:txBody>
      <dsp:txXfrm>
        <a:off x="742062" y="4016997"/>
        <a:ext cx="9773537" cy="6424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D6E6A9-CA12-4C55-B395-CA0BA9914E68}">
      <dsp:nvSpPr>
        <dsp:cNvPr id="0" name=""/>
        <dsp:cNvSpPr/>
      </dsp:nvSpPr>
      <dsp:spPr>
        <a:xfrm>
          <a:off x="0" y="372"/>
          <a:ext cx="10515600" cy="5125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FA42DA-6941-4044-B936-9C9ABA0F0BD9}">
      <dsp:nvSpPr>
        <dsp:cNvPr id="0" name=""/>
        <dsp:cNvSpPr/>
      </dsp:nvSpPr>
      <dsp:spPr>
        <a:xfrm>
          <a:off x="155050" y="115698"/>
          <a:ext cx="281909" cy="2819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537BA8-7555-4EC9-80E7-064584D7F934}">
      <dsp:nvSpPr>
        <dsp:cNvPr id="0" name=""/>
        <dsp:cNvSpPr/>
      </dsp:nvSpPr>
      <dsp:spPr>
        <a:xfrm>
          <a:off x="592009" y="372"/>
          <a:ext cx="9923590" cy="512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46" tIns="54246" rIns="54246" bIns="5424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Beneficenza: Le applicazioni AI nella PRM dovrebbero mirare a beneficiare i pazienti e migliorare la loro qualità di vita.</a:t>
          </a:r>
          <a:endParaRPr lang="en-US" sz="1400" kern="1200"/>
        </a:p>
      </dsp:txBody>
      <dsp:txXfrm>
        <a:off x="592009" y="372"/>
        <a:ext cx="9923590" cy="512562"/>
      </dsp:txXfrm>
    </dsp:sp>
    <dsp:sp modelId="{8CBD9848-A8E6-4261-BC5B-5EC3824FE8C8}">
      <dsp:nvSpPr>
        <dsp:cNvPr id="0" name=""/>
        <dsp:cNvSpPr/>
      </dsp:nvSpPr>
      <dsp:spPr>
        <a:xfrm>
          <a:off x="0" y="641075"/>
          <a:ext cx="10515600" cy="5125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EC3F6A-38FA-48FA-BDB4-C0AA335BFCF0}">
      <dsp:nvSpPr>
        <dsp:cNvPr id="0" name=""/>
        <dsp:cNvSpPr/>
      </dsp:nvSpPr>
      <dsp:spPr>
        <a:xfrm>
          <a:off x="155050" y="756401"/>
          <a:ext cx="281909" cy="2819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C89F74-897F-4162-8289-FA065B671066}">
      <dsp:nvSpPr>
        <dsp:cNvPr id="0" name=""/>
        <dsp:cNvSpPr/>
      </dsp:nvSpPr>
      <dsp:spPr>
        <a:xfrm>
          <a:off x="592009" y="641075"/>
          <a:ext cx="9923590" cy="512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46" tIns="54246" rIns="54246" bIns="5424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Non-maleficenza: Devono essere prese misure per prevenire i danni dai sistemi AI, inclusi test rigorosi e monitoraggio continuo.</a:t>
          </a:r>
          <a:endParaRPr lang="en-US" sz="1400" kern="1200"/>
        </a:p>
      </dsp:txBody>
      <dsp:txXfrm>
        <a:off x="592009" y="641075"/>
        <a:ext cx="9923590" cy="512562"/>
      </dsp:txXfrm>
    </dsp:sp>
    <dsp:sp modelId="{AD69748C-AFCA-48F7-982E-41A45590C7CF}">
      <dsp:nvSpPr>
        <dsp:cNvPr id="0" name=""/>
        <dsp:cNvSpPr/>
      </dsp:nvSpPr>
      <dsp:spPr>
        <a:xfrm>
          <a:off x="0" y="1281778"/>
          <a:ext cx="10515600" cy="5125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9614B0-0095-40DF-A54B-9572902783DD}">
      <dsp:nvSpPr>
        <dsp:cNvPr id="0" name=""/>
        <dsp:cNvSpPr/>
      </dsp:nvSpPr>
      <dsp:spPr>
        <a:xfrm>
          <a:off x="155050" y="1397104"/>
          <a:ext cx="281909" cy="2819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12A85E-5CC0-41D9-A736-2C833BDBE7DF}">
      <dsp:nvSpPr>
        <dsp:cNvPr id="0" name=""/>
        <dsp:cNvSpPr/>
      </dsp:nvSpPr>
      <dsp:spPr>
        <a:xfrm>
          <a:off x="592009" y="1281778"/>
          <a:ext cx="9923590" cy="512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46" tIns="54246" rIns="54246" bIns="5424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Autonomia: I pazienti devono essere informati sull'uso dell'AI nella loro cura e avere il diritto di prendere decisioni informate.</a:t>
          </a:r>
          <a:endParaRPr lang="en-US" sz="1400" kern="1200"/>
        </a:p>
      </dsp:txBody>
      <dsp:txXfrm>
        <a:off x="592009" y="1281778"/>
        <a:ext cx="9923590" cy="512562"/>
      </dsp:txXfrm>
    </dsp:sp>
    <dsp:sp modelId="{2C28117A-9B82-4525-8F27-72B255B345BB}">
      <dsp:nvSpPr>
        <dsp:cNvPr id="0" name=""/>
        <dsp:cNvSpPr/>
      </dsp:nvSpPr>
      <dsp:spPr>
        <a:xfrm>
          <a:off x="0" y="1922480"/>
          <a:ext cx="10515600" cy="5125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492E88-0FAD-4BBA-83D2-59FF7A050900}">
      <dsp:nvSpPr>
        <dsp:cNvPr id="0" name=""/>
        <dsp:cNvSpPr/>
      </dsp:nvSpPr>
      <dsp:spPr>
        <a:xfrm>
          <a:off x="155050" y="2037807"/>
          <a:ext cx="281909" cy="28190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ADA0B6-0CFA-424C-AA56-9C359C66E553}">
      <dsp:nvSpPr>
        <dsp:cNvPr id="0" name=""/>
        <dsp:cNvSpPr/>
      </dsp:nvSpPr>
      <dsp:spPr>
        <a:xfrm>
          <a:off x="592009" y="1922480"/>
          <a:ext cx="9923590" cy="512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46" tIns="54246" rIns="54246" bIns="5424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Giustizia: I sistemi AI dovrebbero essere progettati e implementati per garantire un accesso equo e imparziale alle cure dei pazienti.</a:t>
          </a:r>
          <a:endParaRPr lang="en-US" sz="1400" kern="1200" dirty="0"/>
        </a:p>
      </dsp:txBody>
      <dsp:txXfrm>
        <a:off x="592009" y="1922480"/>
        <a:ext cx="9923590" cy="512562"/>
      </dsp:txXfrm>
    </dsp:sp>
    <dsp:sp modelId="{4414BAC7-7538-4B48-ADB5-B95DAE446109}">
      <dsp:nvSpPr>
        <dsp:cNvPr id="0" name=""/>
        <dsp:cNvSpPr/>
      </dsp:nvSpPr>
      <dsp:spPr>
        <a:xfrm>
          <a:off x="0" y="2563183"/>
          <a:ext cx="10515600" cy="51256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EF3659-AF99-4328-AFED-2EA5160F5048}">
      <dsp:nvSpPr>
        <dsp:cNvPr id="0" name=""/>
        <dsp:cNvSpPr/>
      </dsp:nvSpPr>
      <dsp:spPr>
        <a:xfrm>
          <a:off x="155050" y="2678510"/>
          <a:ext cx="281909" cy="281909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6B658D-9E6B-4A3A-8F81-6BB287970944}">
      <dsp:nvSpPr>
        <dsp:cNvPr id="0" name=""/>
        <dsp:cNvSpPr/>
      </dsp:nvSpPr>
      <dsp:spPr>
        <a:xfrm>
          <a:off x="592009" y="2563183"/>
          <a:ext cx="9923590" cy="512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46" tIns="54246" rIns="54246" bIns="5424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Trasparenza: L'uso dell'AI nella cura del paziente dovrebbe essere divulgato e dovrebbero essere fatti sforzi per spiegare le decisioni derivate dall'AI in termini comprensibili.</a:t>
          </a:r>
          <a:endParaRPr lang="en-US" sz="1400" kern="1200"/>
        </a:p>
      </dsp:txBody>
      <dsp:txXfrm>
        <a:off x="592009" y="2563183"/>
        <a:ext cx="9923590" cy="512562"/>
      </dsp:txXfrm>
    </dsp:sp>
    <dsp:sp modelId="{8DE16CD1-6C12-4B1E-9DD9-122BAF00E0CA}">
      <dsp:nvSpPr>
        <dsp:cNvPr id="0" name=""/>
        <dsp:cNvSpPr/>
      </dsp:nvSpPr>
      <dsp:spPr>
        <a:xfrm>
          <a:off x="0" y="3203886"/>
          <a:ext cx="10515600" cy="5125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9C7173-F06E-4928-AD83-F94E46B4A163}">
      <dsp:nvSpPr>
        <dsp:cNvPr id="0" name=""/>
        <dsp:cNvSpPr/>
      </dsp:nvSpPr>
      <dsp:spPr>
        <a:xfrm>
          <a:off x="155050" y="3319213"/>
          <a:ext cx="281909" cy="281909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E2C1F5-2E42-464E-A7E0-EEBBC7DB5EFD}">
      <dsp:nvSpPr>
        <dsp:cNvPr id="0" name=""/>
        <dsp:cNvSpPr/>
      </dsp:nvSpPr>
      <dsp:spPr>
        <a:xfrm>
          <a:off x="592009" y="3203886"/>
          <a:ext cx="9923590" cy="512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46" tIns="54246" rIns="54246" bIns="5424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Privacy: I dati dei pazienti utilizzati nei sistemi AI devono essere protetti e la riservatezza del paziente deve essere sempre mantenuta in conformità con il GDPR e altre normative pertinenti.</a:t>
          </a:r>
          <a:endParaRPr lang="en-US" sz="1400" kern="1200"/>
        </a:p>
      </dsp:txBody>
      <dsp:txXfrm>
        <a:off x="592009" y="3203886"/>
        <a:ext cx="9923590" cy="512562"/>
      </dsp:txXfrm>
    </dsp:sp>
    <dsp:sp modelId="{97BE4253-071C-4C45-9EE2-86A17478C714}">
      <dsp:nvSpPr>
        <dsp:cNvPr id="0" name=""/>
        <dsp:cNvSpPr/>
      </dsp:nvSpPr>
      <dsp:spPr>
        <a:xfrm>
          <a:off x="0" y="3844589"/>
          <a:ext cx="10515600" cy="5125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4C1509-43A5-4A73-A35F-B8EB31F50D73}">
      <dsp:nvSpPr>
        <dsp:cNvPr id="0" name=""/>
        <dsp:cNvSpPr/>
      </dsp:nvSpPr>
      <dsp:spPr>
        <a:xfrm>
          <a:off x="155050" y="3959915"/>
          <a:ext cx="281909" cy="281909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855E0B-A2A0-4911-8E0B-7A32666F4AD7}">
      <dsp:nvSpPr>
        <dsp:cNvPr id="0" name=""/>
        <dsp:cNvSpPr/>
      </dsp:nvSpPr>
      <dsp:spPr>
        <a:xfrm>
          <a:off x="592009" y="3844589"/>
          <a:ext cx="9923590" cy="512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46" tIns="54246" rIns="54246" bIns="5424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Responsabilità: Devono essere stabilite chiare linee di responsabilità e rendicontabilità per lo sviluppo, l'implementazione e i risultati dei sistemi AI in PRM.</a:t>
          </a:r>
          <a:endParaRPr lang="en-US" sz="1400" kern="1200"/>
        </a:p>
      </dsp:txBody>
      <dsp:txXfrm>
        <a:off x="592009" y="3844589"/>
        <a:ext cx="9923590" cy="5125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70CDA9-D85A-492D-97EB-6C66E0FED103}">
      <dsp:nvSpPr>
        <dsp:cNvPr id="0" name=""/>
        <dsp:cNvSpPr/>
      </dsp:nvSpPr>
      <dsp:spPr>
        <a:xfrm>
          <a:off x="0" y="1409"/>
          <a:ext cx="10515600" cy="6006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DA138-CE0A-4C55-A50A-15E0F7082E01}">
      <dsp:nvSpPr>
        <dsp:cNvPr id="0" name=""/>
        <dsp:cNvSpPr/>
      </dsp:nvSpPr>
      <dsp:spPr>
        <a:xfrm>
          <a:off x="181696" y="136555"/>
          <a:ext cx="330356" cy="3303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84E4CD-52D9-4ADF-A7F6-B22901C01C4B}">
      <dsp:nvSpPr>
        <dsp:cNvPr id="0" name=""/>
        <dsp:cNvSpPr/>
      </dsp:nvSpPr>
      <dsp:spPr>
        <a:xfrm>
          <a:off x="693749" y="1409"/>
          <a:ext cx="9821850" cy="600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69" tIns="63569" rIns="63569" bIns="6356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/>
            <a:t>Fornire formazione continua ai professionisti PRM sulle tecnologie AI e le loro applicazioni nella medicina riabilitativa.</a:t>
          </a:r>
          <a:endParaRPr lang="en-US" sz="1600" kern="1200" dirty="0"/>
        </a:p>
      </dsp:txBody>
      <dsp:txXfrm>
        <a:off x="693749" y="1409"/>
        <a:ext cx="9821850" cy="600648"/>
      </dsp:txXfrm>
    </dsp:sp>
    <dsp:sp modelId="{118F8863-1F7F-4955-89A3-2C7CA2CA6365}">
      <dsp:nvSpPr>
        <dsp:cNvPr id="0" name=""/>
        <dsp:cNvSpPr/>
      </dsp:nvSpPr>
      <dsp:spPr>
        <a:xfrm>
          <a:off x="0" y="752220"/>
          <a:ext cx="10515600" cy="60064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B63296-42CF-410E-B7FA-6892EF969478}">
      <dsp:nvSpPr>
        <dsp:cNvPr id="0" name=""/>
        <dsp:cNvSpPr/>
      </dsp:nvSpPr>
      <dsp:spPr>
        <a:xfrm>
          <a:off x="181696" y="887366"/>
          <a:ext cx="330356" cy="3303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14EF7A-9BF9-4342-B70E-D683D4F5FE6D}">
      <dsp:nvSpPr>
        <dsp:cNvPr id="0" name=""/>
        <dsp:cNvSpPr/>
      </dsp:nvSpPr>
      <dsp:spPr>
        <a:xfrm>
          <a:off x="693749" y="752220"/>
          <a:ext cx="9821850" cy="600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69" tIns="63569" rIns="63569" bIns="6356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Incoraggiare la collaborazione interdisciplinare tra professionisti PRM, ricercatori AI, eticisti e legislatori per garantire uno sviluppo e un'implementazione responsabili dell'AI nella riabilitazione.</a:t>
          </a:r>
          <a:endParaRPr lang="en-US" sz="1600" kern="1200"/>
        </a:p>
      </dsp:txBody>
      <dsp:txXfrm>
        <a:off x="693749" y="752220"/>
        <a:ext cx="9821850" cy="600648"/>
      </dsp:txXfrm>
    </dsp:sp>
    <dsp:sp modelId="{22DB7E65-3910-4C77-B802-CC5D17A3B59A}">
      <dsp:nvSpPr>
        <dsp:cNvPr id="0" name=""/>
        <dsp:cNvSpPr/>
      </dsp:nvSpPr>
      <dsp:spPr>
        <a:xfrm>
          <a:off x="0" y="1503031"/>
          <a:ext cx="10515600" cy="6006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8573D1-8F9E-431C-9DE8-7CD61B80CAEA}">
      <dsp:nvSpPr>
        <dsp:cNvPr id="0" name=""/>
        <dsp:cNvSpPr/>
      </dsp:nvSpPr>
      <dsp:spPr>
        <a:xfrm>
          <a:off x="181696" y="1638177"/>
          <a:ext cx="330356" cy="33035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1B854F-4EA4-42FA-8238-12EB367BFA71}">
      <dsp:nvSpPr>
        <dsp:cNvPr id="0" name=""/>
        <dsp:cNvSpPr/>
      </dsp:nvSpPr>
      <dsp:spPr>
        <a:xfrm>
          <a:off x="693749" y="1503031"/>
          <a:ext cx="9821850" cy="600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69" tIns="63569" rIns="63569" bIns="6356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Sostenere ulteriori ricerche nelle applicazioni AI in PRM, concentrandosi sulla validazione clinica e l'efficacia nel mondo reale.</a:t>
          </a:r>
          <a:endParaRPr lang="en-US" sz="1600" kern="1200"/>
        </a:p>
      </dsp:txBody>
      <dsp:txXfrm>
        <a:off x="693749" y="1503031"/>
        <a:ext cx="9821850" cy="600648"/>
      </dsp:txXfrm>
    </dsp:sp>
    <dsp:sp modelId="{53C9BE88-4D58-445D-AE56-AC45334B8896}">
      <dsp:nvSpPr>
        <dsp:cNvPr id="0" name=""/>
        <dsp:cNvSpPr/>
      </dsp:nvSpPr>
      <dsp:spPr>
        <a:xfrm>
          <a:off x="0" y="2253843"/>
          <a:ext cx="10515600" cy="6006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A38106-65E6-47A4-8C8D-3DBB95346D6C}">
      <dsp:nvSpPr>
        <dsp:cNvPr id="0" name=""/>
        <dsp:cNvSpPr/>
      </dsp:nvSpPr>
      <dsp:spPr>
        <a:xfrm>
          <a:off x="181696" y="2388989"/>
          <a:ext cx="330356" cy="33035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FB83F1-C1E1-406C-8B1D-C3D0079447C9}">
      <dsp:nvSpPr>
        <dsp:cNvPr id="0" name=""/>
        <dsp:cNvSpPr/>
      </dsp:nvSpPr>
      <dsp:spPr>
        <a:xfrm>
          <a:off x="693749" y="2253843"/>
          <a:ext cx="9821850" cy="600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69" tIns="63569" rIns="63569" bIns="6356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Sviluppare e aggiornare regolarmente le linee guida etiche per l'uso dell'AI nella PRM.</a:t>
          </a:r>
          <a:endParaRPr lang="en-US" sz="1600" kern="1200"/>
        </a:p>
      </dsp:txBody>
      <dsp:txXfrm>
        <a:off x="693749" y="2253843"/>
        <a:ext cx="9821850" cy="600648"/>
      </dsp:txXfrm>
    </dsp:sp>
    <dsp:sp modelId="{CDC69619-FD4E-4AB6-A9B8-75D4DA9BED03}">
      <dsp:nvSpPr>
        <dsp:cNvPr id="0" name=""/>
        <dsp:cNvSpPr/>
      </dsp:nvSpPr>
      <dsp:spPr>
        <a:xfrm>
          <a:off x="0" y="3004654"/>
          <a:ext cx="10515600" cy="60064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F683DF-A69A-4708-B8A0-EBB082FE208E}">
      <dsp:nvSpPr>
        <dsp:cNvPr id="0" name=""/>
        <dsp:cNvSpPr/>
      </dsp:nvSpPr>
      <dsp:spPr>
        <a:xfrm>
          <a:off x="181696" y="3139800"/>
          <a:ext cx="330356" cy="33035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31BF9-BA9D-4BFD-8E46-F6B99C55952C}">
      <dsp:nvSpPr>
        <dsp:cNvPr id="0" name=""/>
        <dsp:cNvSpPr/>
      </dsp:nvSpPr>
      <dsp:spPr>
        <a:xfrm>
          <a:off x="693749" y="3004654"/>
          <a:ext cx="9821850" cy="600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69" tIns="63569" rIns="63569" bIns="6356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Coinvolgere i pazienti nello sviluppo e nell'implementazione dei sistemi AI per favorire la trasparenza e la fiducia.</a:t>
          </a:r>
          <a:endParaRPr lang="en-US" sz="1600" kern="1200"/>
        </a:p>
      </dsp:txBody>
      <dsp:txXfrm>
        <a:off x="693749" y="3004654"/>
        <a:ext cx="9821850" cy="600648"/>
      </dsp:txXfrm>
    </dsp:sp>
    <dsp:sp modelId="{FCE8C724-F7A6-4AF0-B71F-9D7B36062F54}">
      <dsp:nvSpPr>
        <dsp:cNvPr id="0" name=""/>
        <dsp:cNvSpPr/>
      </dsp:nvSpPr>
      <dsp:spPr>
        <a:xfrm>
          <a:off x="0" y="3755465"/>
          <a:ext cx="10515600" cy="6006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DAB5CA-5F41-4A57-8443-26EF1C78B8A6}">
      <dsp:nvSpPr>
        <dsp:cNvPr id="0" name=""/>
        <dsp:cNvSpPr/>
      </dsp:nvSpPr>
      <dsp:spPr>
        <a:xfrm>
          <a:off x="181696" y="3890611"/>
          <a:ext cx="330356" cy="330356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E31E3E-14A7-49F0-83E5-7891B176F795}">
      <dsp:nvSpPr>
        <dsp:cNvPr id="0" name=""/>
        <dsp:cNvSpPr/>
      </dsp:nvSpPr>
      <dsp:spPr>
        <a:xfrm>
          <a:off x="693749" y="3755465"/>
          <a:ext cx="9821850" cy="600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69" tIns="63569" rIns="63569" bIns="6356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Collaborare con i legislatori per sviluppare quadri normativi appropriati che bilancino innovazione, sicurezza del paziente e considerazioni etiche.</a:t>
          </a:r>
          <a:endParaRPr lang="en-US" sz="1600" kern="1200"/>
        </a:p>
      </dsp:txBody>
      <dsp:txXfrm>
        <a:off x="693749" y="3755465"/>
        <a:ext cx="9821850" cy="6006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404EE-F47B-4249-8D6B-582157A675B7}" type="datetimeFigureOut">
              <a:rPr lang="it-IT" smtClean="0"/>
              <a:t>28/05/2025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D7219-6258-2240-9840-C62BF7532BB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9578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21CF6-E6B7-6049-9332-9D32A9E2EB09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478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70B733-6034-6342-A1A5-293CCFB7AFD0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4780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79CF1FA-D924-5554-1626-2AB1648538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1A09159-8B3B-B971-0076-47D2374CC2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63E1CD8-8BE8-5E0D-3A2A-929F5C56F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AFCD-11F1-F449-8C4E-DF6D6A88BF63}" type="datetime1">
              <a:rPr lang="it-IT" smtClean="0"/>
              <a:t>28/05/2025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EB1C492-24F2-EA50-9BF4-BA1915168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7B23BC1-9D49-77C4-4E24-3EB2904B8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399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F5B6499-3010-4742-25DC-AB2D0F967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9DDF2E7-5FF4-A702-1239-BEAB35469B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C27B3F2-5ADF-0DDF-DA40-D1ABD89E9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2C50-CB53-8C43-921D-B20471529325}" type="datetime1">
              <a:rPr lang="it-IT" smtClean="0"/>
              <a:t>28/05/2025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A04FCE0-AB07-75AA-CE3C-7F226618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D9FC4C8-ADD8-9302-F997-520615E19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7485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597DAA9-325B-F8FA-75C3-9D35A9F9FC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6145D78-0F3D-4A75-A24E-5BCE0B6AC7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932215F-7B00-1EFA-0CE9-2F165656A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D77F-A415-1143-BEF1-1362B5288BFE}" type="datetime1">
              <a:rPr lang="it-IT" smtClean="0"/>
              <a:t>28/05/2025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DD40EF0-0042-0957-A3BB-43116C1B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ADBC39B-5330-DCD8-58FF-4B5CBE29A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0682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4074733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3A780E-99DD-BAF0-DC3F-A8C52CD3A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A1E4E57-62D5-4894-98F8-5434BF11E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6DD79A9-8A40-EA78-D390-FBF8121A3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E1A4-92D7-8947-B851-5760511D4F84}" type="datetime1">
              <a:rPr lang="it-IT" smtClean="0"/>
              <a:t>28/05/2025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62A3C51-499E-18D4-92D5-4F22C48CA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FEF3401-DB9A-0288-D0E1-3F2B61C87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429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C53730-C097-27F0-39F3-7531300C9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56B678F-151D-A7D7-68B4-856710093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A206942-9967-443C-9514-5BE9CC64A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E5659-AF64-CD4C-A6C4-C99D58915491}" type="datetime1">
              <a:rPr lang="it-IT" smtClean="0"/>
              <a:t>28/05/2025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E93D9D3-E412-19F1-BF8D-3234B5F26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306053C-4DEA-0FAE-4600-3D77BC5F7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648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4FE9B9-1606-7163-E058-08D662522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BB1378A-04C2-19CF-FEE5-14F84B0C40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5776B13-99B7-9BC6-52C7-4967848532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C6FE2CB-EF5F-175F-2AB8-46073A573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86364-D629-C64B-8E61-34BC79E4C4AF}" type="datetime1">
              <a:rPr lang="it-IT" smtClean="0"/>
              <a:t>28/05/2025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EF336F2-C71D-FD9B-2BC6-1A227B40F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439A560-D618-1A01-0C83-59153AEFE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0063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E2A4AD7-9AFD-780F-425E-6859E1B3E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292D1B2-330D-B802-1174-E853BE25B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55C696D-5188-CAF6-E145-D254CFD950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2C9C3E2-FA78-D6CE-BFC2-7ADAEC3B75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A08AB50A-4770-BFD9-8CB6-6CFB6E638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9A6EC08-D133-62D0-BEC8-EDDFCB838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EFC36-EF13-0549-B123-64EFA87F5C85}" type="datetime1">
              <a:rPr lang="it-IT" smtClean="0"/>
              <a:t>28/05/2025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0AA6AC87-E383-3CF8-A38C-246EB8759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E14A96-CA76-CB05-7410-9CDB90F0A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9169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DC55E1-F925-6F2A-345F-9F3FF7414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8B2923E-2742-B2D0-D3F7-0DE0EA34D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5257-0BF5-4248-A2A9-39475B84B44F}" type="datetime1">
              <a:rPr lang="it-IT" smtClean="0"/>
              <a:t>28/05/2025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57557E5-98EA-85CD-D718-6D0F3824B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7966101-28FF-6F6D-C6A4-B006C76CB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024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82F3BDC-2086-8DAB-3DF2-6DC6ECC35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72F7-D727-B747-BC08-C59FCB05C2F3}" type="datetime1">
              <a:rPr lang="it-IT" smtClean="0"/>
              <a:t>28/05/2025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91CD08A2-91D5-9265-0E6A-3DB50FEEF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24A8508-33C0-7BD0-B01D-9F446448A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19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77A1D0-415F-DFB3-A855-3B9DA9A30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B133631-4114-1BA9-D257-426517E14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40EEEE8-CD7A-6A93-9E83-6034ED3821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2502553-8B78-FA75-B7CB-DF8D151F7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903F4-0251-1A48-B0E0-739C71E3E9D1}" type="datetime1">
              <a:rPr lang="it-IT" smtClean="0"/>
              <a:t>28/05/2025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226855A-78D8-4393-A880-9E2F383B4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5BBA6FF-8554-F309-0193-3AA67EB2E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957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14A49-51E9-896E-E220-35A4ADF72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F19344B-2654-E746-8DA7-2B6DDF05CD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AB8840E-3DD6-E5F2-D73D-20A7C51AF3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CF74756-29C8-602A-A318-E4E81F780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D4E9-8FAE-EB4F-BF14-423F46E690FA}" type="datetime1">
              <a:rPr lang="it-IT" smtClean="0"/>
              <a:t>28/05/2025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BFCC761-DE2D-7381-169C-57CCEECA4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A12C020-61B8-7343-27A6-50F9924BA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86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2983D3E-94F9-F839-106D-9F8A587C9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869E5E8-5E85-2899-1C7D-000E92A92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54CA220-25EF-0909-EC70-51D12A9530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BBEA12-3307-F94A-97A6-2C671C7482E2}" type="datetime1">
              <a:rPr lang="it-IT" smtClean="0"/>
              <a:t>28/05/2025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1AE3116-1868-83ED-5D16-41AC2AF13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it-IT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DA0986A-CCDC-433C-662A-0E54EF779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9DADB7-CE09-1A48-BAEB-87401D782C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825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10">
            <a:extLst>
              <a:ext uri="{FF2B5EF4-FFF2-40B4-BE49-F238E27FC236}">
                <a16:creationId xmlns:a16="http://schemas.microsoft.com/office/drawing/2014/main" id="{A4E37431-20F0-4DD6-84A9-ED2B64494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0AE98B72-66C6-4AB4-AF0D-BA830DE86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7EAFC6-733F-403D-BB4D-05A3A2874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7A36730-4CB0-4F61-AD11-A44C97658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9C79E1-F916-4929-A4F3-DE763D4BF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67334AB-16BD-4EC7-8C6B-4B5171600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B20561C-BCD5-8A5C-8522-46FF9CBF2B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042" y="891652"/>
            <a:ext cx="4412021" cy="3030724"/>
          </a:xfrm>
        </p:spPr>
        <p:txBody>
          <a:bodyPr anchor="b">
            <a:normAutofit fontScale="90000"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Introduzione all’AI in Clinica della Riabilitazione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8A6F757-B6CA-26ED-AA84-5B792F64D8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5791" y="4745317"/>
            <a:ext cx="4126272" cy="1375145"/>
          </a:xfrm>
        </p:spPr>
        <p:txBody>
          <a:bodyPr>
            <a:normAutofit/>
          </a:bodyPr>
          <a:lstStyle/>
          <a:p>
            <a:pPr algn="r"/>
            <a:r>
              <a:rPr lang="it-IT" sz="1700">
                <a:solidFill>
                  <a:srgbClr val="FFFFFF"/>
                </a:solidFill>
              </a:rPr>
              <a:t>Mauro Zampolini</a:t>
            </a:r>
          </a:p>
          <a:p>
            <a:pPr algn="r"/>
            <a:r>
              <a:rPr lang="it-IT" sz="1700">
                <a:solidFill>
                  <a:srgbClr val="FFFFFF"/>
                </a:solidFill>
              </a:rPr>
              <a:t>Direttore Dipartimento di Riabilitazione</a:t>
            </a:r>
          </a:p>
          <a:p>
            <a:pPr algn="r"/>
            <a:r>
              <a:rPr lang="it-IT" sz="1700">
                <a:solidFill>
                  <a:srgbClr val="FFFFFF"/>
                </a:solidFill>
              </a:rPr>
              <a:t>USL UMBRIA2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16F6AAC-335D-7DCD-198F-26B4B01B4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3904" y="-3"/>
            <a:ext cx="3684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60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A pencil on top of a paper with a printed line graph">
            <a:extLst>
              <a:ext uri="{FF2B5EF4-FFF2-40B4-BE49-F238E27FC236}">
                <a16:creationId xmlns:a16="http://schemas.microsoft.com/office/drawing/2014/main" id="{8AFB090E-A55F-C50D-A8D7-13066281EF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76" b="10954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6" name="Titolo 5">
            <a:extLst>
              <a:ext uri="{FF2B5EF4-FFF2-40B4-BE49-F238E27FC236}">
                <a16:creationId xmlns:a16="http://schemas.microsoft.com/office/drawing/2014/main" id="{8078B9AF-B704-E0EF-134A-942A6856F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Performance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F48476CA-7F6D-5547-4C8F-9BBE5124EA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26FD330-FC47-6F26-D658-7EC8C3DA88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DF0EA9A7-136B-9543-A80B-6D55E5088765}" type="datetime1">
              <a:rPr lang="it-IT" smtClean="0">
                <a:solidFill>
                  <a:srgbClr val="FFFFFF"/>
                </a:solidFill>
                <a:latin typeface="Calibri" panose="020F0502020204030204"/>
              </a:rPr>
              <a:t>28/05/2025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EC65DC0-E6E3-CCC9-2D7A-C95D5D326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9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Introduzione all’AI in Clinica della Riabilitazione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8BE2BFE-C54D-1911-2C89-A11315FC0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544AE0E-4A1A-9D4F-B192-30F3C689881F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10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14090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05E750B-4B6A-848C-4F62-2B1923E72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02" y="136525"/>
            <a:ext cx="3904398" cy="231335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262983E-EFB4-1D23-D818-684E8D354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02" y="1467827"/>
            <a:ext cx="7801396" cy="4622325"/>
          </a:xfrm>
          <a:prstGeom prst="rect">
            <a:avLst/>
          </a:prstGeom>
        </p:spPr>
      </p:pic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8147C94-0E8D-FABE-15F5-2E796C4C3B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4B23B18-2595-464D-B06A-95F93B1CCF1A}" type="datetime1">
              <a:rPr lang="it-IT" smtClean="0"/>
              <a:t>28/05/2025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2DB77D1-752A-0BC6-DEC4-DAB80AD5B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3ECB27-BE2E-57E7-1BB4-9CCBCCD50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FD71-062A-DD47-BB1A-F8757574D12D}" type="slidenum">
              <a:rPr lang="it-IT" smtClean="0"/>
              <a:t>11</a:t>
            </a:fld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34CBD74-CE09-A0D9-4158-EDE76649D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3706" y="1832952"/>
            <a:ext cx="4328294" cy="411187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5FE8671-B195-C5C0-4929-77277050A7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9298" y="501650"/>
            <a:ext cx="3886200" cy="118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1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, design&#10;&#10;Descrizione generata automaticamente">
            <a:extLst>
              <a:ext uri="{FF2B5EF4-FFF2-40B4-BE49-F238E27FC236}">
                <a16:creationId xmlns:a16="http://schemas.microsoft.com/office/drawing/2014/main" id="{ED340B64-3AB4-B8FC-74FC-E557D4E4C7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42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E0909F-AFF2-3431-4D52-11DBC40A9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75154-A362-4447-ABFE-3E23BE1CEDEC}" type="datetime1">
              <a:rPr lang="it-IT" smtClean="0"/>
              <a:t>28/05/2025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A870733-A2CA-3543-E3A9-0F1FFE90A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Introduzione all’AI in Clinica della Riabilitazione</a:t>
            </a:r>
            <a:endParaRPr lang="en-US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1BCE868-CC69-E893-B960-FB96FFED2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26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9094B31-9E06-8B47-89B5-A1FEC98F1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254D1-90D1-B74F-94AE-E9BC55DC9503}" type="datetime1">
              <a:rPr lang="it-IT" smtClean="0"/>
              <a:t>28/05/2025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9B0BEC6-D1ED-6099-9252-4103E156C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F1B77E-205C-2DDB-5771-858A8BF38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13</a:t>
            </a:fld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6E2EE67-BD11-E943-49C2-78A8B61C3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499069"/>
            <a:ext cx="7772400" cy="5449316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163BEA62-07D1-15FE-5431-EBEDFB917779}"/>
              </a:ext>
            </a:extLst>
          </p:cNvPr>
          <p:cNvSpPr txBox="1"/>
          <p:nvPr/>
        </p:nvSpPr>
        <p:spPr>
          <a:xfrm>
            <a:off x="390590" y="2623562"/>
            <a:ext cx="30511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Superhuman</a:t>
            </a:r>
            <a:r>
              <a:rPr lang="it-IT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performance of a large </a:t>
            </a:r>
            <a:r>
              <a:rPr lang="it-IT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language</a:t>
            </a:r>
            <a:r>
              <a:rPr lang="it-IT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model</a:t>
            </a:r>
            <a:endParaRPr lang="it-IT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it-IT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on the </a:t>
            </a:r>
            <a:r>
              <a:rPr lang="it-IT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reasoning</a:t>
            </a:r>
            <a:r>
              <a:rPr lang="it-IT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tasks of a </a:t>
            </a:r>
            <a:r>
              <a:rPr lang="it-IT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physician</a:t>
            </a:r>
            <a:r>
              <a:rPr lang="it-IT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(21-5-2025)</a:t>
            </a:r>
            <a:endParaRPr lang="it-IT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268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D23E622-4B4C-4746-B772-26796E73ED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</a:blip>
          <a:srcRect t="6714" b="5737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6" name="Titolo 5">
            <a:extLst>
              <a:ext uri="{FF2B5EF4-FFF2-40B4-BE49-F238E27FC236}">
                <a16:creationId xmlns:a16="http://schemas.microsoft.com/office/drawing/2014/main" id="{2279FECD-FF53-5076-1653-66481CBB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600427"/>
            <a:ext cx="9875520" cy="32999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200" dirty="0" err="1">
                <a:solidFill>
                  <a:srgbClr val="FF0000"/>
                </a:solidFill>
              </a:rPr>
              <a:t>L’empatia</a:t>
            </a:r>
            <a:r>
              <a:rPr lang="en-US" sz="8200" dirty="0">
                <a:solidFill>
                  <a:srgbClr val="FF0000"/>
                </a:solidFill>
              </a:rPr>
              <a:t> e </a:t>
            </a:r>
            <a:br>
              <a:rPr lang="en-US" sz="8200" dirty="0">
                <a:solidFill>
                  <a:srgbClr val="FF0000"/>
                </a:solidFill>
              </a:rPr>
            </a:br>
            <a:r>
              <a:rPr lang="en-US" sz="8200" dirty="0">
                <a:solidFill>
                  <a:srgbClr val="FF0000"/>
                </a:solidFill>
              </a:rPr>
              <a:t>la </a:t>
            </a:r>
            <a:r>
              <a:rPr lang="en-US" sz="8200" dirty="0" err="1">
                <a:solidFill>
                  <a:srgbClr val="FF0000"/>
                </a:solidFill>
              </a:rPr>
              <a:t>comunicazione</a:t>
            </a:r>
            <a:endParaRPr lang="en-US" sz="8200" dirty="0">
              <a:solidFill>
                <a:srgbClr val="FF0000"/>
              </a:solidFill>
            </a:endParaRP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3B7920A6-34C1-592C-3115-07FB5CC9C8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9536" y="4072045"/>
            <a:ext cx="9875520" cy="1414355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2F473D4-ACC9-7C14-4CE2-B9E3FC2C87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C17FDC34-7EE0-FA4F-B180-A686FC2482F2}" type="datetime1">
              <a:rPr lang="it-IT" smtClean="0">
                <a:solidFill>
                  <a:srgbClr val="FFFFFF"/>
                </a:solidFill>
                <a:latin typeface="Calibri" panose="020F0502020204030204"/>
              </a:rPr>
              <a:t>28/05/2025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3A731E1-9DA1-4CA0-AE69-CA599711E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9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Introduzione all’AI in Clinica della Riabilitazione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A1C03EE-432F-7210-99E0-F6847791C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544AE0E-4A1A-9D4F-B192-30F3C689881F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14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71894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574E530-B5B6-5E2B-2577-7674D0CFD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62" y="1281565"/>
            <a:ext cx="6512076" cy="494917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989F289A-B1C3-3ECA-DEE6-00BD17366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09" y="67824"/>
            <a:ext cx="5291667" cy="1150936"/>
          </a:xfrm>
          <a:prstGeom prst="rect">
            <a:avLst/>
          </a:prstGeom>
        </p:spPr>
      </p:pic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E5BEEA0-EA86-194F-8471-B7A5A8538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8936E-68B0-DB4F-8F4B-322058126701}" type="datetime1">
              <a:rPr lang="it-IT" smtClean="0"/>
              <a:t>28/05/2025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8CC551C-07E7-C798-5A89-65CF604F7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Introduzione all’AI in Clinica della Riabilitazione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D417DC2-66CC-DBDC-A48F-18BDCDEB249B}"/>
              </a:ext>
            </a:extLst>
          </p:cNvPr>
          <p:cNvSpPr txBox="1"/>
          <p:nvPr/>
        </p:nvSpPr>
        <p:spPr>
          <a:xfrm>
            <a:off x="7175269" y="2453144"/>
            <a:ext cx="4824105" cy="310854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t-IT" sz="2800" dirty="0"/>
              <a:t>Un assistente chatbot di intelligenza artificiale può fornire risposte alle domande dei pazienti che siano di qualità ed empatia paragonabili a quelle scritte dai medici?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E061CB3-692B-14D9-B84A-EA550889405A}"/>
              </a:ext>
            </a:extLst>
          </p:cNvPr>
          <p:cNvSpPr txBox="1"/>
          <p:nvPr/>
        </p:nvSpPr>
        <p:spPr>
          <a:xfrm>
            <a:off x="7626515" y="1382910"/>
            <a:ext cx="37592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dirty="0"/>
              <a:t>Domanda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F43D346-9904-18FC-A9AA-B702FE78B5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6200" y="0"/>
            <a:ext cx="3225800" cy="1257300"/>
          </a:xfrm>
          <a:prstGeom prst="rect">
            <a:avLst/>
          </a:prstGeom>
        </p:spPr>
      </p:pic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7EAE744-CA04-E328-6C95-79B60A2DA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FD71-062A-DD47-BB1A-F8757574D12D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233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08168291-7A03-C7C0-07F4-0929BE379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118" y="299977"/>
            <a:ext cx="10311764" cy="549122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56E7BC4-27F0-8D09-7938-F3DB6DF3AD78}"/>
              </a:ext>
            </a:extLst>
          </p:cNvPr>
          <p:cNvSpPr txBox="1"/>
          <p:nvPr/>
        </p:nvSpPr>
        <p:spPr>
          <a:xfrm>
            <a:off x="5814951" y="5873720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 err="1"/>
              <a:t>Comparing</a:t>
            </a:r>
            <a:r>
              <a:rPr lang="it-IT" sz="1000" dirty="0"/>
              <a:t> </a:t>
            </a:r>
            <a:r>
              <a:rPr lang="it-IT" sz="1000" dirty="0" err="1"/>
              <a:t>Physician</a:t>
            </a:r>
            <a:r>
              <a:rPr lang="it-IT" sz="1000" dirty="0"/>
              <a:t> and </a:t>
            </a:r>
            <a:r>
              <a:rPr lang="it-IT" sz="1000" dirty="0" err="1"/>
              <a:t>Artificial</a:t>
            </a:r>
            <a:r>
              <a:rPr lang="it-IT" sz="1000" dirty="0"/>
              <a:t> Intelligence Chatbot </a:t>
            </a:r>
            <a:r>
              <a:rPr lang="it-IT" sz="1000" dirty="0" err="1"/>
              <a:t>Responses</a:t>
            </a:r>
            <a:r>
              <a:rPr lang="it-IT" sz="1000" dirty="0"/>
              <a:t> to </a:t>
            </a:r>
            <a:r>
              <a:rPr lang="it-IT" sz="1000" dirty="0" err="1"/>
              <a:t>Patient</a:t>
            </a:r>
            <a:r>
              <a:rPr lang="it-IT" sz="1000" dirty="0"/>
              <a:t> </a:t>
            </a:r>
            <a:r>
              <a:rPr lang="it-IT" sz="1000" dirty="0" err="1"/>
              <a:t>Questions</a:t>
            </a:r>
            <a:r>
              <a:rPr lang="it-IT" sz="1000" dirty="0"/>
              <a:t> </a:t>
            </a:r>
            <a:r>
              <a:rPr lang="it-IT" sz="1000" dirty="0" err="1"/>
              <a:t>Posted</a:t>
            </a:r>
            <a:r>
              <a:rPr lang="it-IT" sz="1000" dirty="0"/>
              <a:t> to a Public Social Media Forum -John </a:t>
            </a:r>
            <a:r>
              <a:rPr lang="it-IT" sz="1000" dirty="0" err="1"/>
              <a:t>W</a:t>
            </a:r>
            <a:r>
              <a:rPr lang="it-IT" sz="1000" dirty="0"/>
              <a:t>. </a:t>
            </a:r>
            <a:r>
              <a:rPr lang="it-IT" sz="1000" dirty="0" err="1"/>
              <a:t>Ayers</a:t>
            </a:r>
            <a:r>
              <a:rPr lang="it-IT" sz="1000" dirty="0"/>
              <a:t>, </a:t>
            </a:r>
            <a:r>
              <a:rPr lang="it-IT" sz="1000" dirty="0" err="1"/>
              <a:t>JAMAInternalMedicine</a:t>
            </a:r>
            <a:r>
              <a:rPr lang="it-IT" sz="1000" dirty="0"/>
              <a:t>, </a:t>
            </a:r>
            <a:r>
              <a:rPr lang="it-IT" sz="1000" dirty="0" err="1"/>
              <a:t>Published</a:t>
            </a:r>
            <a:r>
              <a:rPr lang="it-IT" sz="1000" dirty="0"/>
              <a:t> online April 28, 2023.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E193DF4-2BE6-7B31-C86D-E82D9DB6D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68A3-9D8F-7946-835A-CC04F57EB568}" type="datetime1">
              <a:rPr lang="it-IT" smtClean="0"/>
              <a:t>28/05/2025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0A45BA7-0E31-BAA4-3B8A-4FDEC0C73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DD7356C-1427-BA3F-74E4-4FC534579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FD71-062A-DD47-BB1A-F8757574D12D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461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 compassionate doctor, sitting at a desk, interacting empathetically with a patient. The doctor, a middle-aged South Asian woman, is wearing a white coat and glasses. The patient, an elderly Caucasian man, is sitting across from her, looking relieved as they talk. On the desk, there is a laptop computer prominently displaying live transcription of their conversation. The room is well-lit, with medical books on a shelf in the background, creating a professional medical consultation environment. The image should be formatted in a wide 11:9 aspect ratio.">
            <a:extLst>
              <a:ext uri="{FF2B5EF4-FFF2-40B4-BE49-F238E27FC236}">
                <a16:creationId xmlns:a16="http://schemas.microsoft.com/office/drawing/2014/main" id="{8933FCED-6819-BC6C-159A-10AAA9378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0"/>
            <a:ext cx="12001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data 1">
            <a:extLst>
              <a:ext uri="{FF2B5EF4-FFF2-40B4-BE49-F238E27FC236}">
                <a16:creationId xmlns:a16="http://schemas.microsoft.com/office/drawing/2014/main" id="{6F2FDFE1-B78B-B270-F816-455199127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53CBE-DB85-644E-B216-456B019F20B7}" type="datetime1">
              <a:rPr lang="it-IT" smtClean="0"/>
              <a:t>28/05/2025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12ED367-2C41-E3DD-1131-B0B1A10F6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5DDA7E-139B-F957-7E06-0192693FD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FD71-062A-DD47-BB1A-F8757574D12D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034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39EE328B-971F-4F7E-E109-CE6F73B36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287" y="321734"/>
            <a:ext cx="3822593" cy="2905170"/>
          </a:xfrm>
          <a:prstGeom prst="rect">
            <a:avLst/>
          </a:prstGeom>
        </p:spPr>
      </p:pic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A88C825-BB53-AC2A-26AB-948D697F3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1" y="6356350"/>
            <a:ext cx="542676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Introduzione all’AI in Clinica della Riabilitazione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3087A44-9259-D5A9-9774-189CAF5780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249" y="3631096"/>
            <a:ext cx="4182667" cy="27605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99448F2-0E5B-42DA-B2D1-11A14E947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8A7552-20E1-4F34-ADAB-C1DB6634D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27AB00A-C46A-84B0-E5FB-B9A1EC361A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08034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E2D73802-46D7-9049-8534-E6FC5B0A56FC}" type="datetime1">
              <a:rPr lang="it-IT" smtClean="0">
                <a:solidFill>
                  <a:schemeClr val="tx1">
                    <a:tint val="75000"/>
                  </a:schemeClr>
                </a:solidFill>
              </a:rPr>
              <a:t>28/05/2025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11A0920-A6AB-AEAA-5F97-04FE19DE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EF9DADB7-CE09-1A48-BAEB-87401D782C39}" type="slidenum">
              <a:rPr lang="en-US" smtClean="0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18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28B27FD2-64B7-B2A2-EB6D-0B691E8A78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034" y="1274175"/>
            <a:ext cx="5426764" cy="41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22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BAFFCE0E-7434-62C2-8A6F-0AB5AF704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7262"/>
          </a:xfrm>
        </p:spPr>
        <p:txBody>
          <a:bodyPr>
            <a:normAutofit fontScale="90000"/>
          </a:bodyPr>
          <a:lstStyle/>
          <a:p>
            <a:r>
              <a:rPr lang="it-IT" dirty="0"/>
              <a:t>Report Medico Assistito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AC3E189C-4696-D83E-8CC3-A197058B9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710" y="1032388"/>
            <a:ext cx="5727290" cy="5279922"/>
          </a:xfrm>
        </p:spPr>
        <p:txBody>
          <a:bodyPr numCol="1"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Anamnesi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Il signor [NOME] è un paziente di [ETÀ] anni che riferisce da alcuni anni un persistente dolore a carico della schiena, con irradiazione all'arto inferiore sinistro. Il paziente riferisce inoltre dolore a livello della regione cervicale e delle spalle, che gli rende difficoltoso il movimento del capo. Tali sintomi sembrano essere esacerbati dal prolungato lavoro al computer in posizione seduta e dall'elevato stress lavorativo.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Il paziente riferisce inoltre di essere affetto da ipertensione arteriosa, per cui è in trattamento farmacologico, ma lamenta persistenza di </a:t>
            </a:r>
            <a:r>
              <a:rPr lang="it-IT" sz="10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distrbi</a:t>
            </a: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 del sonno, con frequenti risvegli notturni e difficoltà ad addormentarsi. Riferisce inoltre un dolore a carico del ginocchio sinistro, con episodi di riacutizzazione che rendono talvolta difficoltosa la deambulazione, soprattutto in salita.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Esame obiettivo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L'esame obiettivo evidenzia: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Assenza del riflesso Achilleo a sinistra e diminuzione a destra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Diminuzione dei riflessi rotulei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Segno di </a:t>
            </a:r>
            <a:r>
              <a:rPr lang="it-IT" sz="10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Lasègue</a:t>
            </a: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 positivo a sinistra a 70°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Diminuzione della sensibilità a livello di S1 nell'arto inferiore sinistro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Accorciamento della catena muscolare posteriore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Contratture dolorose a livello dei trapezi e della regione paracervicale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Alterazioni posturali con lieve </a:t>
            </a:r>
            <a:r>
              <a:rPr lang="it-IT" sz="10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antero</a:t>
            </a: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-inclinazione del capo e diminuzione della lordosi lombare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Esami strumentali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Gli esami strumentali effettuati, in particolare la risonanza magnetica della colonna vertebrale, hanno evidenziato: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A livello lombare: ernie discali a livello L4-L5 e L5-S1, con lieve protrusione a sinistra a quest'ultimo livello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050" dirty="0">
                <a:latin typeface="Calibri Light" panose="020F0302020204030204" pitchFamily="34" charset="0"/>
                <a:cs typeface="Calibri Light" panose="020F0302020204030204" pitchFamily="34" charset="0"/>
              </a:rPr>
              <a:t>A livello cervicale: piccole ernie a livello C5-C6 e C6-C7, senza interessamento del midollo spinale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3BF9B67-F011-D4DE-E870-ADDA0ED465F2}"/>
              </a:ext>
            </a:extLst>
          </p:cNvPr>
          <p:cNvSpPr txBox="1"/>
          <p:nvPr/>
        </p:nvSpPr>
        <p:spPr>
          <a:xfrm>
            <a:off x="6565490" y="235974"/>
            <a:ext cx="5471652" cy="583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Diagnosi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lnSpc>
                <a:spcPct val="120000"/>
              </a:lnSpc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Sulla base dell'anamnesi, dell'esame obiettivo e degli esami strumentali, la diagnosi è di:</a:t>
            </a:r>
          </a:p>
          <a:p>
            <a:pPr lvl="1">
              <a:lnSpc>
                <a:spcPct val="120000"/>
              </a:lnSpc>
            </a:pPr>
            <a:endParaRPr lang="it-IT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Discopatia degenerativa a carico della colonna vertebrale, con interessamento prevalente della regione lombare e cervicale</a:t>
            </a: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Cervicoartrosi</a:t>
            </a: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con contratture muscolari</a:t>
            </a: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Radicolopatia</a:t>
            </a: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sinistra a carico di S1</a:t>
            </a: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Gonartrosi del ginocchio sinistro</a:t>
            </a: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Ipertensione arteriosa</a:t>
            </a: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Disturbi del sonno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Trattamento e follow-up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Il trattamento prevede: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Terapia farmacologica per il controllo del dolore e dell'infiammazione</a:t>
            </a: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Cicli di fisioterapia e riabilitazione per il trattamento della discopatia e della </a:t>
            </a:r>
            <a:r>
              <a:rPr lang="it-IT" sz="1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cervicoartrosi</a:t>
            </a:r>
            <a:endParaRPr lang="it-IT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Eventuale trattamento chirurgico in caso di mancata risposta al trattamento conservativo</a:t>
            </a: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Monitoraggio e ottimizzazione della terapia per l'ipertensione arteriosa</a:t>
            </a: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Valutazione e trattamento del dolore al ginocchio sinistro</a:t>
            </a:r>
          </a:p>
          <a:p>
            <a:pPr marL="6286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t-IT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Il paziente sarà tenuto sotto stretto controllo clinico e monitoraggio radiologico per il follow-up a medio-lungo termine.</a:t>
            </a:r>
          </a:p>
        </p:txBody>
      </p:sp>
      <p:sp>
        <p:nvSpPr>
          <p:cNvPr id="9" name="Segnaposto data 8">
            <a:extLst>
              <a:ext uri="{FF2B5EF4-FFF2-40B4-BE49-F238E27FC236}">
                <a16:creationId xmlns:a16="http://schemas.microsoft.com/office/drawing/2014/main" id="{D4D4CB11-322B-7D9A-1DA9-79BACF8AF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722B-D3E9-E442-ABD7-886FA7519005}" type="datetime1">
              <a:rPr lang="it-IT" smtClean="0"/>
              <a:t>28/05/2025</a:t>
            </a:fld>
            <a:endParaRPr lang="it-IT"/>
          </a:p>
        </p:txBody>
      </p:sp>
      <p:sp>
        <p:nvSpPr>
          <p:cNvPr id="10" name="Segnaposto piè di pagina 9">
            <a:extLst>
              <a:ext uri="{FF2B5EF4-FFF2-40B4-BE49-F238E27FC236}">
                <a16:creationId xmlns:a16="http://schemas.microsoft.com/office/drawing/2014/main" id="{2539C93C-9271-39BA-C55E-A7D81B31A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B543DBF6-0C73-CE06-5C7D-3BCE43CA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FD71-062A-DD47-BB1A-F8757574D12D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9519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719586B-B1D5-BCBD-26D1-1F9A7B9EB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F8151-8347-CF48-B6B2-D9E965959C33}" type="datetime1">
              <a:rPr lang="it-IT" smtClean="0"/>
              <a:t>28/05/2025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8D4DBDA-4280-D700-CE92-0D954434B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r>
              <a:rPr lang="it-IT"/>
              <a:t>Introduzione all’AI in Clinica della Riabilitazione</a:t>
            </a:r>
          </a:p>
        </p:txBody>
      </p:sp>
      <p:pic>
        <p:nvPicPr>
          <p:cNvPr id="7" name="Immagine 6" descr="Immagine che contiene testo, cerchio, Carattere, schermata&#10;&#10;Descrizione generata automaticamente">
            <a:extLst>
              <a:ext uri="{FF2B5EF4-FFF2-40B4-BE49-F238E27FC236}">
                <a16:creationId xmlns:a16="http://schemas.microsoft.com/office/drawing/2014/main" id="{5E60A022-4573-9E5E-A9F7-914BE078C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303" y="507467"/>
            <a:ext cx="4447017" cy="5126355"/>
          </a:xfrm>
          <a:prstGeom prst="rect">
            <a:avLst/>
          </a:prstGeom>
        </p:spPr>
      </p:pic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19664C5F-020A-72BB-A7ED-64E276BD6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2</a:t>
            </a:fld>
            <a:endParaRPr lang="en-US"/>
          </a:p>
        </p:txBody>
      </p:sp>
      <p:pic>
        <p:nvPicPr>
          <p:cNvPr id="2" name="Immagine 1" descr="Immagine che contiene testo, schermata, design&#10;&#10;Descrizione generata automaticamente">
            <a:extLst>
              <a:ext uri="{FF2B5EF4-FFF2-40B4-BE49-F238E27FC236}">
                <a16:creationId xmlns:a16="http://schemas.microsoft.com/office/drawing/2014/main" id="{4C0B95A6-4D2C-642D-87E5-19D11E18C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59" y="678888"/>
            <a:ext cx="6461482" cy="511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393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D2EBF78-1A0F-3118-A88B-0B0FD2CC6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CF705-762D-B147-B994-1A06B91B2E0B}" type="datetime1">
              <a:rPr lang="it-IT" smtClean="0"/>
              <a:t>28/05/2025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0844445-41DF-8BB0-0AA8-22BEDD930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Introduzione all’AI in Clinica della Riabilitazione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3248B6F-C2FF-2786-CC0C-76F15F8D4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20</a:t>
            </a:fld>
            <a:endParaRPr lang="en-US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2D54D45-67C4-0C57-48EB-3643D3B9E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360" y="1482701"/>
            <a:ext cx="10891440" cy="4324541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FD74351A-FAB0-C675-B737-3DAF6C9012B5}"/>
              </a:ext>
            </a:extLst>
          </p:cNvPr>
          <p:cNvSpPr txBox="1"/>
          <p:nvPr/>
        </p:nvSpPr>
        <p:spPr>
          <a:xfrm>
            <a:off x="4408957" y="342872"/>
            <a:ext cx="36070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/>
              <a:t>Project training</a:t>
            </a:r>
          </a:p>
        </p:txBody>
      </p:sp>
    </p:spTree>
    <p:extLst>
      <p:ext uri="{BB962C8B-B14F-4D97-AF65-F5344CB8AC3E}">
        <p14:creationId xmlns:p14="http://schemas.microsoft.com/office/powerpoint/2010/main" val="1040968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BEA5226-93CC-2A88-8B18-57D77D74D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997C-C3F8-0842-BBFB-6E7A2014AC8D}" type="datetime1">
              <a:rPr lang="it-IT" smtClean="0"/>
              <a:t>28/05/2025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D882A6A-14EE-7492-5139-2965F099F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Introduzione all’AI in Clinica della Riabilitazione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D1FAAFF-41B0-116A-D0C3-FA9B48248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21</a:t>
            </a:fld>
            <a:endParaRPr lang="en-US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94F9B87-2518-B3F8-178D-12AED6C10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95" y="986987"/>
            <a:ext cx="5724010" cy="488402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D1D0DC91-A9A3-C839-89C9-A93CE03CF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269" y="136525"/>
            <a:ext cx="4914741" cy="60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0332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AF8B3C9D-7942-3044-81CF-C3ECE4FC3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382" y="474644"/>
            <a:ext cx="11472737" cy="544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CB91BF5-092F-2DD2-A88E-983C52E7A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659A8-0D92-1E4A-9ACC-FE4F435E973C}" type="datetime1">
              <a:rPr lang="it-IT" smtClean="0"/>
              <a:t>28/05/2025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D0058C9-6F88-A324-555A-F13FB83EE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Introduzione all’AI in Clinica della Riabilitazione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5E927F23-C142-CFD1-AFD4-765239154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FD71-062A-DD47-BB1A-F8757574D12D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440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EE198A3-27A7-D367-7457-22274624D5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4F1A1DA-2F12-55D5-CA2A-13980D66A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D537-067A-5F4A-9B54-B17909352DE2}" type="datetime1">
              <a:rPr lang="it-IT" smtClean="0"/>
              <a:t>28/05/2025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EA130D8-23C9-18B7-8A15-92831FADB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8691582-69F7-63DE-0975-2B00F41D5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FD71-062A-DD47-BB1A-F8757574D12D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18070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CA091283-1C17-B131-BBE2-9378027139B0}"/>
              </a:ext>
            </a:extLst>
          </p:cNvPr>
          <p:cNvSpPr txBox="1"/>
          <p:nvPr/>
        </p:nvSpPr>
        <p:spPr>
          <a:xfrm>
            <a:off x="414970" y="889844"/>
            <a:ext cx="609783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it-IT" sz="2400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Therapeutic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2400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Adherence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Studies</a:t>
            </a:r>
          </a:p>
          <a:p>
            <a:pPr algn="l"/>
            <a:endParaRPr lang="it-IT" sz="24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algn="l"/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Joosten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et al. Meta-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analysis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(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Patient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Education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and Counseling, 2020)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41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randomised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controlled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trials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35-45%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increase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in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therapeutic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adherence</a:t>
            </a:r>
            <a:endParaRPr lang="it-IT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Particularly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effective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in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chronic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conditions</a:t>
            </a:r>
            <a:endParaRPr lang="it-IT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NNT = 8 to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achieve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significant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adherence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improvement</a:t>
            </a:r>
            <a:endParaRPr lang="it-IT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algn="l"/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DECIDE Study (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Diabetes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Care, 2019)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1,200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diabetic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patients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followed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for 24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months</a:t>
            </a:r>
            <a:endParaRPr lang="it-IT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0.8% HbA1c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reduction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in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shared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decision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making group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67%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improvement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in self-management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40%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reduction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in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unplanned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visits</a:t>
            </a:r>
            <a:endParaRPr lang="it-IT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br>
              <a:rPr lang="it-IT" dirty="0">
                <a:latin typeface="Aptos" panose="020B0004020202020204" pitchFamily="34" charset="0"/>
              </a:rPr>
            </a:br>
            <a:endParaRPr lang="it-IT" dirty="0">
              <a:latin typeface="Aptos" panose="020B000402020202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E423C04-8850-9563-09FB-694D11348D6F}"/>
              </a:ext>
            </a:extLst>
          </p:cNvPr>
          <p:cNvSpPr txBox="1"/>
          <p:nvPr/>
        </p:nvSpPr>
        <p:spPr>
          <a:xfrm>
            <a:off x="6579823" y="981132"/>
            <a:ext cx="519720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 startAt="2"/>
            </a:pPr>
            <a:r>
              <a:rPr lang="it-IT" sz="2400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Surgical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2400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Outcomes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Impact</a:t>
            </a:r>
          </a:p>
          <a:p>
            <a:pPr algn="l"/>
            <a:endParaRPr lang="it-IT" sz="24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algn="l"/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INFORMED-CHOICE Study (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Annals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of Surgery, 2021)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2,800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elective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surgery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candidates</a:t>
            </a:r>
            <a:endParaRPr lang="it-IT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24%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reduction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in post-operative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complications</a:t>
            </a:r>
            <a:endParaRPr lang="it-IT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2.3 days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decrease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in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average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length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of stay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Higher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patient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satisfaction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(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&lt;0.001)</a:t>
            </a:r>
          </a:p>
          <a:p>
            <a:pPr algn="l"/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Wilson et al. Meta-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analysis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(BMJ Open, 2021)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28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oncological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surgery studies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30%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reduction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in post-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decision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regret</a:t>
            </a:r>
            <a:endParaRPr lang="it-IT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Better post-operative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pain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control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25%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reduction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in minor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complications</a:t>
            </a:r>
            <a:endParaRPr lang="it-IT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53BC715-F205-B5E3-53FE-87E3D3EAC1F9}"/>
              </a:ext>
            </a:extLst>
          </p:cNvPr>
          <p:cNvSpPr txBox="1"/>
          <p:nvPr/>
        </p:nvSpPr>
        <p:spPr>
          <a:xfrm>
            <a:off x="1173295" y="105680"/>
            <a:ext cx="98435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Impact of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Shared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Decision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Making on Clinical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Outcomes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Evidence</a:t>
            </a:r>
            <a:r>
              <a:rPr lang="it-IT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from Literature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9AF1739-5BEE-FAE6-5870-57A151A90E1E}"/>
              </a:ext>
            </a:extLst>
          </p:cNvPr>
          <p:cNvSpPr txBox="1"/>
          <p:nvPr/>
        </p:nvSpPr>
        <p:spPr>
          <a:xfrm>
            <a:off x="158824" y="5203585"/>
            <a:ext cx="1187251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00" dirty="0" err="1">
                <a:latin typeface="Aptos" panose="020B0004020202020204" pitchFamily="34" charset="0"/>
              </a:rPr>
              <a:t>Joosten</a:t>
            </a:r>
            <a:r>
              <a:rPr lang="it-IT" sz="1000" dirty="0">
                <a:latin typeface="Aptos" panose="020B0004020202020204" pitchFamily="34" charset="0"/>
              </a:rPr>
              <a:t>, E.A.G., et al. (2020). "</a:t>
            </a:r>
            <a:r>
              <a:rPr lang="it-IT" sz="1000" dirty="0" err="1">
                <a:latin typeface="Aptos" panose="020B0004020202020204" pitchFamily="34" charset="0"/>
              </a:rPr>
              <a:t>Systematic</a:t>
            </a:r>
            <a:r>
              <a:rPr lang="it-IT" sz="1000" dirty="0">
                <a:latin typeface="Aptos" panose="020B0004020202020204" pitchFamily="34" charset="0"/>
              </a:rPr>
              <a:t> Review and Meta-</a:t>
            </a:r>
            <a:r>
              <a:rPr lang="it-IT" sz="1000" dirty="0" err="1">
                <a:latin typeface="Aptos" panose="020B0004020202020204" pitchFamily="34" charset="0"/>
              </a:rPr>
              <a:t>analysis</a:t>
            </a:r>
            <a:r>
              <a:rPr lang="it-IT" sz="1000" dirty="0">
                <a:latin typeface="Aptos" panose="020B0004020202020204" pitchFamily="34" charset="0"/>
              </a:rPr>
              <a:t> of </a:t>
            </a:r>
            <a:r>
              <a:rPr lang="it-IT" sz="1000" dirty="0" err="1">
                <a:latin typeface="Aptos" panose="020B0004020202020204" pitchFamily="34" charset="0"/>
              </a:rPr>
              <a:t>Shared</a:t>
            </a:r>
            <a:r>
              <a:rPr lang="it-IT" sz="1000" dirty="0">
                <a:latin typeface="Aptos" panose="020B0004020202020204" pitchFamily="34" charset="0"/>
              </a:rPr>
              <a:t> </a:t>
            </a:r>
            <a:r>
              <a:rPr lang="it-IT" sz="1000" dirty="0" err="1">
                <a:latin typeface="Aptos" panose="020B0004020202020204" pitchFamily="34" charset="0"/>
              </a:rPr>
              <a:t>Decision</a:t>
            </a:r>
            <a:r>
              <a:rPr lang="it-IT" sz="1000" dirty="0">
                <a:latin typeface="Aptos" panose="020B0004020202020204" pitchFamily="34" charset="0"/>
              </a:rPr>
              <a:t> Making Impact on Treatment </a:t>
            </a:r>
            <a:r>
              <a:rPr lang="it-IT" sz="1000" dirty="0" err="1">
                <a:latin typeface="Aptos" panose="020B0004020202020204" pitchFamily="34" charset="0"/>
              </a:rPr>
              <a:t>Adherence</a:t>
            </a:r>
            <a:r>
              <a:rPr lang="it-IT" sz="1000" dirty="0">
                <a:latin typeface="Aptos" panose="020B0004020202020204" pitchFamily="34" charset="0"/>
              </a:rPr>
              <a:t>." </a:t>
            </a:r>
            <a:r>
              <a:rPr lang="it-IT" sz="1000" dirty="0" err="1">
                <a:latin typeface="Aptos" panose="020B0004020202020204" pitchFamily="34" charset="0"/>
              </a:rPr>
              <a:t>Patient</a:t>
            </a:r>
            <a:r>
              <a:rPr lang="it-IT" sz="1000" dirty="0">
                <a:latin typeface="Aptos" panose="020B0004020202020204" pitchFamily="34" charset="0"/>
              </a:rPr>
              <a:t> </a:t>
            </a:r>
            <a:r>
              <a:rPr lang="it-IT" sz="1000" dirty="0" err="1">
                <a:latin typeface="Aptos" panose="020B0004020202020204" pitchFamily="34" charset="0"/>
              </a:rPr>
              <a:t>Education</a:t>
            </a:r>
            <a:r>
              <a:rPr lang="it-IT" sz="1000" dirty="0">
                <a:latin typeface="Aptos" panose="020B0004020202020204" pitchFamily="34" charset="0"/>
              </a:rPr>
              <a:t> and Counseling, 93(4), pp. 145-157. DOI: 10.1016/j.pec.2020.02.008 </a:t>
            </a:r>
          </a:p>
          <a:p>
            <a:pPr marL="171450" indent="-171450">
              <a:buFontTx/>
              <a:buChar char="-"/>
            </a:pPr>
            <a:r>
              <a:rPr lang="it-IT" sz="1000" dirty="0">
                <a:latin typeface="Aptos" panose="020B0004020202020204" pitchFamily="34" charset="0"/>
              </a:rPr>
              <a:t>Anderson, R.M., et al. (2019). "The DECIDE Study: Impact of </a:t>
            </a:r>
            <a:r>
              <a:rPr lang="it-IT" sz="1000" dirty="0" err="1">
                <a:latin typeface="Aptos" panose="020B0004020202020204" pitchFamily="34" charset="0"/>
              </a:rPr>
              <a:t>Shared</a:t>
            </a:r>
            <a:r>
              <a:rPr lang="it-IT" sz="1000" dirty="0">
                <a:latin typeface="Aptos" panose="020B0004020202020204" pitchFamily="34" charset="0"/>
              </a:rPr>
              <a:t> </a:t>
            </a:r>
            <a:r>
              <a:rPr lang="it-IT" sz="1000" dirty="0" err="1">
                <a:latin typeface="Aptos" panose="020B0004020202020204" pitchFamily="34" charset="0"/>
              </a:rPr>
              <a:t>Decision</a:t>
            </a:r>
            <a:r>
              <a:rPr lang="it-IT" sz="1000" dirty="0">
                <a:latin typeface="Aptos" panose="020B0004020202020204" pitchFamily="34" charset="0"/>
              </a:rPr>
              <a:t> Making on </a:t>
            </a:r>
            <a:r>
              <a:rPr lang="it-IT" sz="1000" dirty="0" err="1">
                <a:latin typeface="Aptos" panose="020B0004020202020204" pitchFamily="34" charset="0"/>
              </a:rPr>
              <a:t>Glycemic</a:t>
            </a:r>
            <a:r>
              <a:rPr lang="it-IT" sz="1000" dirty="0">
                <a:latin typeface="Aptos" panose="020B0004020202020204" pitchFamily="34" charset="0"/>
              </a:rPr>
              <a:t> Control and Self-Management in </a:t>
            </a:r>
            <a:r>
              <a:rPr lang="it-IT" sz="1000" dirty="0" err="1">
                <a:latin typeface="Aptos" panose="020B0004020202020204" pitchFamily="34" charset="0"/>
              </a:rPr>
              <a:t>Type</a:t>
            </a:r>
            <a:r>
              <a:rPr lang="it-IT" sz="1000" dirty="0">
                <a:latin typeface="Aptos" panose="020B0004020202020204" pitchFamily="34" charset="0"/>
              </a:rPr>
              <a:t> 2 </a:t>
            </a:r>
            <a:r>
              <a:rPr lang="it-IT" sz="1000" dirty="0" err="1">
                <a:latin typeface="Aptos" panose="020B0004020202020204" pitchFamily="34" charset="0"/>
              </a:rPr>
              <a:t>Diabetes</a:t>
            </a:r>
            <a:r>
              <a:rPr lang="it-IT" sz="1000" dirty="0">
                <a:latin typeface="Aptos" panose="020B0004020202020204" pitchFamily="34" charset="0"/>
              </a:rPr>
              <a:t>." </a:t>
            </a:r>
            <a:r>
              <a:rPr lang="it-IT" sz="1000" dirty="0" err="1">
                <a:latin typeface="Aptos" panose="020B0004020202020204" pitchFamily="34" charset="0"/>
              </a:rPr>
              <a:t>Diabetes</a:t>
            </a:r>
            <a:r>
              <a:rPr lang="it-IT" sz="1000" dirty="0">
                <a:latin typeface="Aptos" panose="020B0004020202020204" pitchFamily="34" charset="0"/>
              </a:rPr>
              <a:t> Care, 42(9), pp. 1678-1687. DOI: 10.2337/dc19-0067 </a:t>
            </a:r>
          </a:p>
          <a:p>
            <a:pPr marL="171450" indent="-171450">
              <a:buFontTx/>
              <a:buChar char="-"/>
            </a:pPr>
            <a:r>
              <a:rPr lang="it-IT" sz="1000" dirty="0">
                <a:latin typeface="Aptos" panose="020B0004020202020204" pitchFamily="34" charset="0"/>
              </a:rPr>
              <a:t>Wilson, S.R., et al. (2021). "INFORMED-CHOICE: A </a:t>
            </a:r>
            <a:r>
              <a:rPr lang="it-IT" sz="1000" dirty="0" err="1">
                <a:latin typeface="Aptos" panose="020B0004020202020204" pitchFamily="34" charset="0"/>
              </a:rPr>
              <a:t>Prospective</a:t>
            </a:r>
            <a:r>
              <a:rPr lang="it-IT" sz="1000" dirty="0">
                <a:latin typeface="Aptos" panose="020B0004020202020204" pitchFamily="34" charset="0"/>
              </a:rPr>
              <a:t> </a:t>
            </a:r>
            <a:r>
              <a:rPr lang="it-IT" sz="1000" dirty="0" err="1">
                <a:latin typeface="Aptos" panose="020B0004020202020204" pitchFamily="34" charset="0"/>
              </a:rPr>
              <a:t>Multicenter</a:t>
            </a:r>
            <a:r>
              <a:rPr lang="it-IT" sz="1000" dirty="0">
                <a:latin typeface="Aptos" panose="020B0004020202020204" pitchFamily="34" charset="0"/>
              </a:rPr>
              <a:t> Study of </a:t>
            </a:r>
            <a:r>
              <a:rPr lang="it-IT" sz="1000" dirty="0" err="1">
                <a:latin typeface="Aptos" panose="020B0004020202020204" pitchFamily="34" charset="0"/>
              </a:rPr>
              <a:t>Shared</a:t>
            </a:r>
            <a:r>
              <a:rPr lang="it-IT" sz="1000" dirty="0">
                <a:latin typeface="Aptos" panose="020B0004020202020204" pitchFamily="34" charset="0"/>
              </a:rPr>
              <a:t> </a:t>
            </a:r>
            <a:r>
              <a:rPr lang="it-IT" sz="1000" dirty="0" err="1">
                <a:latin typeface="Aptos" panose="020B0004020202020204" pitchFamily="34" charset="0"/>
              </a:rPr>
              <a:t>Decision</a:t>
            </a:r>
            <a:r>
              <a:rPr lang="it-IT" sz="1000" dirty="0">
                <a:latin typeface="Aptos" panose="020B0004020202020204" pitchFamily="34" charset="0"/>
              </a:rPr>
              <a:t> Making in </a:t>
            </a:r>
            <a:r>
              <a:rPr lang="it-IT" sz="1000" dirty="0" err="1">
                <a:latin typeface="Aptos" panose="020B0004020202020204" pitchFamily="34" charset="0"/>
              </a:rPr>
              <a:t>Elective</a:t>
            </a:r>
            <a:r>
              <a:rPr lang="it-IT" sz="1000" dirty="0">
                <a:latin typeface="Aptos" panose="020B0004020202020204" pitchFamily="34" charset="0"/>
              </a:rPr>
              <a:t> Surgery." </a:t>
            </a:r>
            <a:r>
              <a:rPr lang="it-IT" sz="1000" dirty="0" err="1">
                <a:latin typeface="Aptos" panose="020B0004020202020204" pitchFamily="34" charset="0"/>
              </a:rPr>
              <a:t>Annals</a:t>
            </a:r>
            <a:r>
              <a:rPr lang="it-IT" sz="1000" dirty="0">
                <a:latin typeface="Aptos" panose="020B0004020202020204" pitchFamily="34" charset="0"/>
              </a:rPr>
              <a:t> of Surgery, 274(3), pp. 456-468. DOI: 10.1097/SLA.2021.0045678 – </a:t>
            </a:r>
          </a:p>
          <a:p>
            <a:pPr marL="171450" indent="-171450">
              <a:buFontTx/>
              <a:buChar char="-"/>
            </a:pPr>
            <a:r>
              <a:rPr lang="it-IT" sz="1000" dirty="0">
                <a:latin typeface="Aptos" panose="020B0004020202020204" pitchFamily="34" charset="0"/>
              </a:rPr>
              <a:t>Wilson, P.T., et al. (2021). "</a:t>
            </a:r>
            <a:r>
              <a:rPr lang="it-IT" sz="1000" dirty="0" err="1">
                <a:latin typeface="Aptos" panose="020B0004020202020204" pitchFamily="34" charset="0"/>
              </a:rPr>
              <a:t>Shared</a:t>
            </a:r>
            <a:r>
              <a:rPr lang="it-IT" sz="1000" dirty="0">
                <a:latin typeface="Aptos" panose="020B0004020202020204" pitchFamily="34" charset="0"/>
              </a:rPr>
              <a:t> </a:t>
            </a:r>
            <a:r>
              <a:rPr lang="it-IT" sz="1000" dirty="0" err="1">
                <a:latin typeface="Aptos" panose="020B0004020202020204" pitchFamily="34" charset="0"/>
              </a:rPr>
              <a:t>Decision</a:t>
            </a:r>
            <a:r>
              <a:rPr lang="it-IT" sz="1000" dirty="0">
                <a:latin typeface="Aptos" panose="020B0004020202020204" pitchFamily="34" charset="0"/>
              </a:rPr>
              <a:t> Making in </a:t>
            </a:r>
            <a:r>
              <a:rPr lang="it-IT" sz="1000" dirty="0" err="1">
                <a:latin typeface="Aptos" panose="020B0004020202020204" pitchFamily="34" charset="0"/>
              </a:rPr>
              <a:t>Surgical</a:t>
            </a:r>
            <a:r>
              <a:rPr lang="it-IT" sz="1000" dirty="0">
                <a:latin typeface="Aptos" panose="020B0004020202020204" pitchFamily="34" charset="0"/>
              </a:rPr>
              <a:t> </a:t>
            </a:r>
            <a:r>
              <a:rPr lang="it-IT" sz="1000" dirty="0" err="1">
                <a:latin typeface="Aptos" panose="020B0004020202020204" pitchFamily="34" charset="0"/>
              </a:rPr>
              <a:t>Oncology</a:t>
            </a:r>
            <a:r>
              <a:rPr lang="it-IT" sz="1000" dirty="0">
                <a:latin typeface="Aptos" panose="020B0004020202020204" pitchFamily="34" charset="0"/>
              </a:rPr>
              <a:t>: A </a:t>
            </a:r>
            <a:r>
              <a:rPr lang="it-IT" sz="1000" dirty="0" err="1">
                <a:latin typeface="Aptos" panose="020B0004020202020204" pitchFamily="34" charset="0"/>
              </a:rPr>
              <a:t>Systematic</a:t>
            </a:r>
            <a:r>
              <a:rPr lang="it-IT" sz="1000" dirty="0">
                <a:latin typeface="Aptos" panose="020B0004020202020204" pitchFamily="34" charset="0"/>
              </a:rPr>
              <a:t> Review and Meta-</a:t>
            </a:r>
            <a:r>
              <a:rPr lang="it-IT" sz="1000" dirty="0" err="1">
                <a:latin typeface="Aptos" panose="020B0004020202020204" pitchFamily="34" charset="0"/>
              </a:rPr>
              <a:t>analysis</a:t>
            </a:r>
            <a:r>
              <a:rPr lang="it-IT" sz="1000" dirty="0">
                <a:latin typeface="Aptos" panose="020B0004020202020204" pitchFamily="34" charset="0"/>
              </a:rPr>
              <a:t>." BMJ Open, 11(5), e045678. DOI: 10.1136/bmjopen-2021-045678 - 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2A744D6-92C3-7C03-D270-A325366ECE25}"/>
              </a:ext>
            </a:extLst>
          </p:cNvPr>
          <p:cNvSpPr txBox="1"/>
          <p:nvPr/>
        </p:nvSpPr>
        <p:spPr>
          <a:xfrm rot="20574405">
            <a:off x="324737" y="2521059"/>
            <a:ext cx="109590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800" dirty="0" err="1">
                <a:solidFill>
                  <a:srgbClr val="FF0000"/>
                </a:solidFill>
              </a:rPr>
              <a:t>Completely</a:t>
            </a:r>
            <a:r>
              <a:rPr lang="it-IT" sz="8800" dirty="0">
                <a:solidFill>
                  <a:srgbClr val="FF0000"/>
                </a:solidFill>
              </a:rPr>
              <a:t> </a:t>
            </a:r>
            <a:r>
              <a:rPr lang="it-IT" sz="8800" dirty="0" err="1">
                <a:solidFill>
                  <a:srgbClr val="FF0000"/>
                </a:solidFill>
              </a:rPr>
              <a:t>Invented</a:t>
            </a:r>
            <a:endParaRPr lang="it-IT" sz="8800" dirty="0">
              <a:solidFill>
                <a:srgbClr val="FF0000"/>
              </a:solidFill>
            </a:endParaRPr>
          </a:p>
        </p:txBody>
      </p:sp>
      <p:sp>
        <p:nvSpPr>
          <p:cNvPr id="14" name="Segnaposto data 13">
            <a:extLst>
              <a:ext uri="{FF2B5EF4-FFF2-40B4-BE49-F238E27FC236}">
                <a16:creationId xmlns:a16="http://schemas.microsoft.com/office/drawing/2014/main" id="{5F566CDD-06F3-19B8-98C6-414F7921C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79A9-92B8-2240-A5F0-5E5B46CADF5E}" type="datetime1">
              <a:rPr lang="it-IT" smtClean="0"/>
              <a:t>28/05/2025</a:t>
            </a:fld>
            <a:endParaRPr lang="en-US"/>
          </a:p>
        </p:txBody>
      </p:sp>
      <p:sp>
        <p:nvSpPr>
          <p:cNvPr id="15" name="Segnaposto piè di pagina 14">
            <a:extLst>
              <a:ext uri="{FF2B5EF4-FFF2-40B4-BE49-F238E27FC236}">
                <a16:creationId xmlns:a16="http://schemas.microsoft.com/office/drawing/2014/main" id="{8D944C67-1E7C-5B77-A684-4CFB90C9A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Introduzione all’AI in Clinica della Riabilitazione</a:t>
            </a:r>
            <a:endParaRPr lang="en-US" dirty="0"/>
          </a:p>
        </p:txBody>
      </p:sp>
      <p:sp>
        <p:nvSpPr>
          <p:cNvPr id="16" name="Segnaposto numero diapositiva 15">
            <a:extLst>
              <a:ext uri="{FF2B5EF4-FFF2-40B4-BE49-F238E27FC236}">
                <a16:creationId xmlns:a16="http://schemas.microsoft.com/office/drawing/2014/main" id="{A66C2CCE-A548-E488-4D35-5ADD1EEC3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24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406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1308" y="488256"/>
            <a:ext cx="9716294" cy="55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333"/>
              </a:lnSpc>
            </a:pPr>
            <a:r>
              <a:rPr lang="en-US" sz="3458" dirty="0">
                <a:solidFill>
                  <a:srgbClr val="030303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Strategie di Difesa: RAG e Prompt Engineering</a:t>
            </a:r>
            <a:endParaRPr lang="en-US" sz="3458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07" y="1397993"/>
            <a:ext cx="887512" cy="130671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75023" y="1575494"/>
            <a:ext cx="4241602" cy="277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08" dirty="0">
                <a:solidFill>
                  <a:srgbClr val="464646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RAG - Retrieval-Augmented Generation</a:t>
            </a:r>
            <a:endParaRPr lang="en-US" sz="1708" dirty="0"/>
          </a:p>
        </p:txBody>
      </p:sp>
      <p:sp>
        <p:nvSpPr>
          <p:cNvPr id="5" name="Text 2"/>
          <p:cNvSpPr/>
          <p:nvPr/>
        </p:nvSpPr>
        <p:spPr>
          <a:xfrm>
            <a:off x="1775024" y="1959273"/>
            <a:ext cx="9795668" cy="567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08"/>
              </a:lnSpc>
            </a:pPr>
            <a:r>
              <a:rPr lang="en-US" sz="1375" dirty="0">
                <a:solidFill>
                  <a:srgbClr val="464646"/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Non lasciare il modello "a briglia sciolta", ma dargli informazioni precise da usare come base, collegandolo a una documentazione specifica come regolamenti interni o database giuridici.</a:t>
            </a:r>
            <a:endParaRPr lang="en-US" sz="1375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307" y="2704704"/>
            <a:ext cx="887512" cy="130671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775024" y="2882206"/>
            <a:ext cx="2218928" cy="277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08" dirty="0">
                <a:solidFill>
                  <a:srgbClr val="464646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Prompt Engineering</a:t>
            </a:r>
            <a:endParaRPr lang="en-US" sz="1708" dirty="0"/>
          </a:p>
        </p:txBody>
      </p:sp>
      <p:sp>
        <p:nvSpPr>
          <p:cNvPr id="8" name="Text 4"/>
          <p:cNvSpPr/>
          <p:nvPr/>
        </p:nvSpPr>
        <p:spPr>
          <a:xfrm>
            <a:off x="1775024" y="3265984"/>
            <a:ext cx="9795668" cy="567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08"/>
              </a:lnSpc>
            </a:pPr>
            <a:r>
              <a:rPr lang="en-US" sz="1375" dirty="0">
                <a:solidFill>
                  <a:srgbClr val="464646"/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L'arte di porre la domanda nel modo giusto, guidando il modello con istruzioni chiare e precise per aumentare l'affidabilità delle risposte.</a:t>
            </a:r>
            <a:endParaRPr lang="en-US" sz="1375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307" y="4011415"/>
            <a:ext cx="887512" cy="130671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775024" y="4188917"/>
            <a:ext cx="2218928" cy="277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08" dirty="0">
                <a:solidFill>
                  <a:srgbClr val="464646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Guardrail e Verifiche</a:t>
            </a:r>
            <a:endParaRPr lang="en-US" sz="1708" dirty="0"/>
          </a:p>
        </p:txBody>
      </p:sp>
      <p:sp>
        <p:nvSpPr>
          <p:cNvPr id="11" name="Text 6"/>
          <p:cNvSpPr/>
          <p:nvPr/>
        </p:nvSpPr>
        <p:spPr>
          <a:xfrm>
            <a:off x="1775024" y="4572694"/>
            <a:ext cx="9795668" cy="567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08"/>
              </a:lnSpc>
            </a:pPr>
            <a:r>
              <a:rPr lang="en-US" sz="1375" dirty="0">
                <a:solidFill>
                  <a:srgbClr val="464646"/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Implementare controlli manuali o automatici che analizzano l'output e ne valutano l'affidabilità, confrontando risposte tra modelli diversi.</a:t>
            </a:r>
            <a:endParaRPr lang="en-US" sz="1375" dirty="0"/>
          </a:p>
        </p:txBody>
      </p:sp>
      <p:sp>
        <p:nvSpPr>
          <p:cNvPr id="12" name="Text 7"/>
          <p:cNvSpPr/>
          <p:nvPr/>
        </p:nvSpPr>
        <p:spPr>
          <a:xfrm>
            <a:off x="621308" y="5517754"/>
            <a:ext cx="10949384" cy="8518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08"/>
              </a:lnSpc>
            </a:pPr>
            <a:r>
              <a:rPr lang="en-US" sz="1375" dirty="0">
                <a:solidFill>
                  <a:srgbClr val="464646"/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Le tecniche di prompt efficaci includono: chiedere all'IA di essere onesta quando non conosce la risposta, usare il ragionamento "passo dopo passo", fornire esempi di risposte corrette, assegnare un ruolo specifico al modello e contestualizzare al massimo la richiesta.</a:t>
            </a:r>
            <a:endParaRPr lang="en-US" sz="137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B6AE4ADA-76E3-FF93-9209-D7705DC59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60" y="409746"/>
            <a:ext cx="11404600" cy="605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478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AA533C2C-DB6A-9040-2703-A491D54E4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58" y="230105"/>
            <a:ext cx="5771242" cy="6345903"/>
          </a:xfrm>
          <a:prstGeom prst="rect">
            <a:avLst/>
          </a:prstGeom>
        </p:spPr>
      </p:pic>
      <p:pic>
        <p:nvPicPr>
          <p:cNvPr id="4" name="Immagine 3" descr="Immagine che contiene vestiti, persona, persone, interno&#10;&#10;Il contenuto generato dall'IA potrebbe non essere corretto.">
            <a:extLst>
              <a:ext uri="{FF2B5EF4-FFF2-40B4-BE49-F238E27FC236}">
                <a16:creationId xmlns:a16="http://schemas.microsoft.com/office/drawing/2014/main" id="{D0BD7591-4F6F-2BE5-19BC-84DA0047C5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342" y="2500604"/>
            <a:ext cx="5334000" cy="40005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449B533-6E87-5190-B859-716BCC4895E0}"/>
              </a:ext>
            </a:extLst>
          </p:cNvPr>
          <p:cNvSpPr txBox="1"/>
          <p:nvPr/>
        </p:nvSpPr>
        <p:spPr>
          <a:xfrm>
            <a:off x="7072604" y="391886"/>
            <a:ext cx="4705738" cy="138499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800" dirty="0" err="1"/>
              <a:t>Approved</a:t>
            </a:r>
            <a:r>
              <a:rPr lang="it-IT" sz="2800" dirty="0"/>
              <a:t> in Malta meeting of UEMS-PRM </a:t>
            </a:r>
            <a:r>
              <a:rPr lang="it-IT" sz="2800" dirty="0" err="1"/>
              <a:t>Section</a:t>
            </a:r>
            <a:r>
              <a:rPr lang="it-IT" sz="2800" dirty="0"/>
              <a:t> and  Board – March - 2025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E838574-76B2-748B-8441-7449A613B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2685-AD44-B940-B83B-676A1A9C69E2}" type="datetime1">
              <a:rPr lang="it-IT" smtClean="0"/>
              <a:t>28/05/2025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6372CB4-C11B-C565-99F7-7FC35735C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621E2C0-828C-89B3-6396-E25CC63B3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76458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65B0C-DB17-0A05-7492-8EB7E1D97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Potenziali benefici dell'AI nella PRM</a:t>
            </a:r>
            <a:endParaRPr lang="it-IT" dirty="0"/>
          </a:p>
        </p:txBody>
      </p:sp>
      <p:graphicFrame>
        <p:nvGraphicFramePr>
          <p:cNvPr id="38" name="Segnaposto contenuto 2">
            <a:extLst>
              <a:ext uri="{FF2B5EF4-FFF2-40B4-BE49-F238E27FC236}">
                <a16:creationId xmlns:a16="http://schemas.microsoft.com/office/drawing/2014/main" id="{E63D1FFF-9B71-7906-01FA-3811E950E6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9149289"/>
              </p:ext>
            </p:extLst>
          </p:nvPr>
        </p:nvGraphicFramePr>
        <p:xfrm>
          <a:off x="838200" y="1515979"/>
          <a:ext cx="10515600" cy="4660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5E12DF5-2309-0FA9-B508-E5658B1F9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C4B0C-2109-E545-B9B3-15FC3F89BAE4}" type="datetime1">
              <a:rPr lang="it-IT" smtClean="0"/>
              <a:t>28/05/2025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29D166A-FE63-11FD-2AEA-FF5903514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AD055AD-9E81-6EB7-2B46-AC83825B6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28</a:t>
            </a:fld>
            <a:endParaRPr lang="it-IT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5DCE60E-31FC-5B2E-E4B6-65537B782C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2624" y="-1"/>
            <a:ext cx="1421176" cy="153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366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83EFAE-6410-BB66-9002-DA31A6BC5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it-IT" dirty="0"/>
              <a:t>Principi etici per l'AI nella PRM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3AA829F6-C1B3-1210-DC97-665F219AAA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0386182"/>
              </p:ext>
            </p:extLst>
          </p:nvPr>
        </p:nvGraphicFramePr>
        <p:xfrm>
          <a:off x="832104" y="1634921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791A695-DA5D-9CD1-D403-B98193082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13084-1990-E843-A888-2968132F8AB8}" type="datetime1">
              <a:rPr lang="it-IT" smtClean="0"/>
              <a:t>28/05/2025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3BD5B7C-74C6-08CC-F4D3-5EF109E95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4325B41-807A-7E53-CD9D-B7FD278E5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29</a:t>
            </a:fld>
            <a:endParaRPr lang="it-IT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CC22C2F-3158-0F38-5777-1F1492F7C4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2624" y="-1"/>
            <a:ext cx="1421176" cy="153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507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02CA42-EEBB-41AA-EFAB-E2107FB6A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0261" y="147279"/>
            <a:ext cx="6798541" cy="757513"/>
          </a:xfrm>
        </p:spPr>
        <p:txBody>
          <a:bodyPr anchor="b">
            <a:noAutofit/>
          </a:bodyPr>
          <a:lstStyle/>
          <a:p>
            <a:pPr algn="ctr"/>
            <a:r>
              <a:rPr lang="en-GB" sz="2400" dirty="0"/>
              <a:t>Generative artificial intelligence, such as Large Language Models (LLMs)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605C57-B288-55E8-A2D6-E40817BF33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35" r="23145"/>
          <a:stretch/>
        </p:blipFill>
        <p:spPr>
          <a:xfrm>
            <a:off x="0" y="0"/>
            <a:ext cx="4196496" cy="6857990"/>
          </a:xfrm>
          <a:prstGeom prst="rect">
            <a:avLst/>
          </a:prstGeom>
          <a:effectLst/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70D8082-BBD8-672C-09D9-B96B50B02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6395" y="1204875"/>
            <a:ext cx="6506275" cy="4851392"/>
          </a:xfrm>
          <a:ln>
            <a:solidFill>
              <a:srgbClr val="0070C0"/>
            </a:solidFill>
          </a:ln>
        </p:spPr>
        <p:txBody>
          <a:bodyPr numCol="2"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800" b="1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1. Testi: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it-IT" sz="1400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Articoli, saggi, racconti, poesie
Dialoghi e sceneggiature
Contenuti di marketing e pubblicità
Assistenza clienti e chatbot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800" b="1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2. Immagini:</a:t>
            </a:r>
            <a:endParaRPr lang="it-IT" sz="18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it-IT" sz="1400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Opere d'arte digitali
Illustrazioni
Fotografie generate dall'intelligenza artificiale
Meme e immagini</a:t>
            </a:r>
            <a:endParaRPr lang="it-IT" sz="1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800" b="1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3. Audio e video: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it-IT" sz="1400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 Musica e jingle
 Podcast e audiolibri
 Animazioni e video generati dall'intelligenza artificiale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800" b="1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4. Codice e software: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it-IT" sz="1400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Programmazione assistita dall'intelligenza artificiale
Generazione di prototipi di applicazioni
Automazione delle attività di sviluppo software</a:t>
            </a:r>
            <a:endParaRPr lang="it-IT" sz="1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800" b="1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5. Progetti e soluzioni:</a:t>
            </a: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400" noProof="0" dirty="0">
                <a:latin typeface="Calibri Light" panose="020F0302020204030204" pitchFamily="34" charset="0"/>
                <a:cs typeface="Calibri Light" panose="020F0302020204030204" pitchFamily="34" charset="0"/>
              </a:rPr>
              <a:t>Creazione di nuovi prodotti e servizi
Generazione di piani d'azione e strategie aziendali
Risoluzione creativa dei problemi</a:t>
            </a:r>
            <a:endParaRPr lang="it-IT" sz="800" noProof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95F690D-36FA-B2D3-2EFE-4F0DA7F26F78}"/>
              </a:ext>
            </a:extLst>
          </p:cNvPr>
          <p:cNvSpPr txBox="1"/>
          <p:nvPr/>
        </p:nvSpPr>
        <p:spPr>
          <a:xfrm>
            <a:off x="929148" y="1135626"/>
            <a:ext cx="1260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CHAT-GPT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5706562-5381-2A91-EA58-E2B2C81BC021}"/>
              </a:ext>
            </a:extLst>
          </p:cNvPr>
          <p:cNvSpPr txBox="1"/>
          <p:nvPr/>
        </p:nvSpPr>
        <p:spPr>
          <a:xfrm>
            <a:off x="1168139" y="2035277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GEMINI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998973B-FF8D-E24A-D222-3D6CF0EF5E3A}"/>
              </a:ext>
            </a:extLst>
          </p:cNvPr>
          <p:cNvSpPr txBox="1"/>
          <p:nvPr/>
        </p:nvSpPr>
        <p:spPr>
          <a:xfrm>
            <a:off x="2582349" y="1706971"/>
            <a:ext cx="1039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CLAUDE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EA1E910-B79F-C0D6-E0E7-4D273C6ED198}"/>
              </a:ext>
            </a:extLst>
          </p:cNvPr>
          <p:cNvSpPr txBox="1"/>
          <p:nvPr/>
        </p:nvSpPr>
        <p:spPr>
          <a:xfrm>
            <a:off x="639260" y="2934928"/>
            <a:ext cx="92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LLAMA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29581C8-A37E-8A7F-7BD5-5C0C252BF628}"/>
              </a:ext>
            </a:extLst>
          </p:cNvPr>
          <p:cNvSpPr txBox="1"/>
          <p:nvPr/>
        </p:nvSpPr>
        <p:spPr>
          <a:xfrm>
            <a:off x="1983114" y="3711140"/>
            <a:ext cx="1198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Perplexity</a:t>
            </a:r>
            <a:r>
              <a:rPr lang="it-IT" dirty="0"/>
              <a:t> 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BFEDD05-0B83-97F4-D7F4-54BE37268A27}"/>
              </a:ext>
            </a:extLst>
          </p:cNvPr>
          <p:cNvSpPr txBox="1"/>
          <p:nvPr/>
        </p:nvSpPr>
        <p:spPr>
          <a:xfrm>
            <a:off x="2241131" y="2565596"/>
            <a:ext cx="831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GROK </a:t>
            </a:r>
          </a:p>
        </p:txBody>
      </p:sp>
      <p:sp>
        <p:nvSpPr>
          <p:cNvPr id="14" name="Segnaposto data 13">
            <a:extLst>
              <a:ext uri="{FF2B5EF4-FFF2-40B4-BE49-F238E27FC236}">
                <a16:creationId xmlns:a16="http://schemas.microsoft.com/office/drawing/2014/main" id="{9D0DB3D6-A6D0-551C-BE63-B52E64F13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CE0F-F480-4644-A938-8C891CFC0451}" type="datetime1">
              <a:rPr lang="it-IT" smtClean="0"/>
              <a:t>28/05/2025</a:t>
            </a:fld>
            <a:endParaRPr lang="it-IT"/>
          </a:p>
        </p:txBody>
      </p:sp>
      <p:sp>
        <p:nvSpPr>
          <p:cNvPr id="15" name="Segnaposto piè di pagina 14">
            <a:extLst>
              <a:ext uri="{FF2B5EF4-FFF2-40B4-BE49-F238E27FC236}">
                <a16:creationId xmlns:a16="http://schemas.microsoft.com/office/drawing/2014/main" id="{B40E6BFB-FA06-6FBD-548D-4F3BBD9ED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19599" y="6356350"/>
            <a:ext cx="4114800" cy="365125"/>
          </a:xfrm>
        </p:spPr>
        <p:txBody>
          <a:bodyPr>
            <a:normAutofit/>
          </a:bodyPr>
          <a:lstStyle/>
          <a:p>
            <a:r>
              <a:rPr lang="it-IT"/>
              <a:t>Introduzione all’AI in Clinica della Riabilitazione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152314D-6901-AC25-77CA-4A2CD82FB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581-4E94-C344-B00B-6D7E9D98E8F1}" type="slidenum">
              <a:rPr lang="it-IT" smtClean="0"/>
              <a:t>3</a:t>
            </a:fld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B26720B-4726-8221-B5FD-FD91B5712ED2}"/>
              </a:ext>
            </a:extLst>
          </p:cNvPr>
          <p:cNvSpPr txBox="1"/>
          <p:nvPr/>
        </p:nvSpPr>
        <p:spPr>
          <a:xfrm>
            <a:off x="2155910" y="641452"/>
            <a:ext cx="116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solidFill>
                  <a:srgbClr val="C00000"/>
                </a:solidFill>
              </a:rPr>
              <a:t>Infoseek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CB7DBE5-831A-8F06-1EE9-A40196ED5681}"/>
              </a:ext>
            </a:extLst>
          </p:cNvPr>
          <p:cNvSpPr txBox="1"/>
          <p:nvPr/>
        </p:nvSpPr>
        <p:spPr>
          <a:xfrm>
            <a:off x="2969891" y="1204875"/>
            <a:ext cx="116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solidFill>
                  <a:srgbClr val="C00000"/>
                </a:solidFill>
              </a:rPr>
              <a:t>Qwen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2639245A-D878-D91F-FEF2-D1C638A91315}"/>
              </a:ext>
            </a:extLst>
          </p:cNvPr>
          <p:cNvSpPr txBox="1"/>
          <p:nvPr/>
        </p:nvSpPr>
        <p:spPr>
          <a:xfrm>
            <a:off x="2969891" y="2839712"/>
            <a:ext cx="116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B050"/>
                </a:solidFill>
              </a:rPr>
              <a:t>Mistral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EE95B0F8-21C5-7E39-C16E-BAE1F4DC36B7}"/>
              </a:ext>
            </a:extLst>
          </p:cNvPr>
          <p:cNvSpPr txBox="1"/>
          <p:nvPr/>
        </p:nvSpPr>
        <p:spPr>
          <a:xfrm>
            <a:off x="1802827" y="3119087"/>
            <a:ext cx="116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70C0"/>
                </a:solidFill>
              </a:rPr>
              <a:t>Maestrale</a:t>
            </a:r>
          </a:p>
        </p:txBody>
      </p:sp>
    </p:spTree>
    <p:extLst>
      <p:ext uri="{BB962C8B-B14F-4D97-AF65-F5344CB8AC3E}">
        <p14:creationId xmlns:p14="http://schemas.microsoft.com/office/powerpoint/2010/main" val="3762796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9C8E54-D47E-2E8A-7A1D-BA336538A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it-IT" dirty="0"/>
              <a:t>Raccomandazioni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AEC84D1F-BBEE-3F2F-5862-3F8AF4EDF8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9181762"/>
              </p:ext>
            </p:extLst>
          </p:nvPr>
        </p:nvGraphicFramePr>
        <p:xfrm>
          <a:off x="838200" y="1634921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9EB91BA-8225-3401-673F-95B8C7B70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9458B-97F6-4F43-8D01-14B23A7D8386}" type="datetime1">
              <a:rPr lang="it-IT" smtClean="0"/>
              <a:t>28/05/2025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68E523B-F37A-BC40-A205-9D648EAFB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AD16541-3008-3C7B-1C42-0BA7B3ECB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30</a:t>
            </a:fld>
            <a:endParaRPr lang="it-IT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057C912-C323-534F-D1A1-54D6CF5E16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2624" y="-1"/>
            <a:ext cx="1421176" cy="153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985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97691"/>
            <a:ext cx="5378624" cy="6402614"/>
            <a:chOff x="-19221" y="197691"/>
            <a:chExt cx="5378624" cy="640261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5CA753C6-78D8-1B85-8283-80007CEA6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121701"/>
            <a:ext cx="3476488" cy="17865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Gruppo Intersocietario SIRN-SIMFER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507FE91-7EB2-5A37-E80E-D943CE5A8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0739" y="756278"/>
            <a:ext cx="5507803" cy="5342568"/>
          </a:xfrm>
          <a:custGeom>
            <a:avLst/>
            <a:gdLst/>
            <a:ahLst/>
            <a:cxnLst/>
            <a:rect l="l" t="t" r="r" b="b"/>
            <a:pathLst>
              <a:path w="5017317" h="5380277">
                <a:moveTo>
                  <a:pt x="0" y="0"/>
                </a:moveTo>
                <a:lnTo>
                  <a:pt x="5017317" y="0"/>
                </a:lnTo>
                <a:lnTo>
                  <a:pt x="5017317" y="5380277"/>
                </a:lnTo>
                <a:lnTo>
                  <a:pt x="0" y="5380277"/>
                </a:lnTo>
                <a:close/>
              </a:path>
            </a:pathLst>
          </a:custGeom>
        </p:spPr>
      </p:pic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5C2EA2F-B52D-2CA1-6B46-726C457BD9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672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0CCDB0D1-0CEF-4544-AEF6-810211DF0AD4}" type="datetime1">
              <a:rPr lang="it-IT" smtClean="0">
                <a:solidFill>
                  <a:schemeClr val="tx1">
                    <a:tint val="75000"/>
                  </a:schemeClr>
                </a:solidFill>
              </a:rPr>
              <a:t>28/05/2025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6A522E2-C295-919D-CF3A-C757308FD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Introduzione all’AI in Clinica della Riabilitazione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929B6B7-15EF-CD4D-352C-DE58027CF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EF9DADB7-CE09-1A48-BAEB-87401D782C39}" type="slidenum">
              <a:rPr lang="en-US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31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765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2BF14F8-C22D-5152-3876-289273400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653" y="208056"/>
            <a:ext cx="8165096" cy="6058443"/>
          </a:xfrm>
          <a:prstGeom prst="rect">
            <a:avLst/>
          </a:prstGeom>
        </p:spPr>
      </p:pic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D098482-6AEF-2F86-8CD9-6C1BDA879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348E4-0922-0946-9778-424788B8486B}" type="datetime1">
              <a:rPr lang="it-IT" smtClean="0"/>
              <a:t>28/05/2025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CF24E5B-8E4C-CEDF-7F15-6ED47E55C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03CFAF38-2D99-D78D-2445-BAE07428D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581-4E94-C344-B00B-6D7E9D98E8F1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489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C1E99646-9FE2-8EFD-E749-A1C9440C9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D1BA3A9-A39B-FFD6-3863-59F7BC36A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810A5-D23E-B243-946C-36F7CBA36E22}" type="datetime1">
              <a:rPr lang="it-IT" smtClean="0"/>
              <a:t>28/05/2025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73C0D83-4F35-A0AF-2B1A-AEA97285B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D1C22A0-5E87-AC58-A61B-78A9A5549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FD71-062A-DD47-BB1A-F8757574D12D}" type="slidenum">
              <a:rPr lang="it-IT" smtClean="0"/>
              <a:t>5</a:t>
            </a:fld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BA512E6-6BC9-1EFC-F9C0-FFFD41CC5277}"/>
              </a:ext>
            </a:extLst>
          </p:cNvPr>
          <p:cNvSpPr txBox="1"/>
          <p:nvPr/>
        </p:nvSpPr>
        <p:spPr>
          <a:xfrm>
            <a:off x="8531831" y="136525"/>
            <a:ext cx="3496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</a:rPr>
              <a:t>LLM e Ricerca Scientifica</a:t>
            </a:r>
          </a:p>
        </p:txBody>
      </p:sp>
    </p:spTree>
    <p:extLst>
      <p:ext uri="{BB962C8B-B14F-4D97-AF65-F5344CB8AC3E}">
        <p14:creationId xmlns:p14="http://schemas.microsoft.com/office/powerpoint/2010/main" val="3870500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D0A0589-ED10-60E5-ABE3-CF18ACF5B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18" y="182562"/>
            <a:ext cx="5432459" cy="649287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10D6858-3215-9BA5-2ADB-E82DB3548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2562"/>
            <a:ext cx="5448300" cy="6146800"/>
          </a:xfrm>
          <a:prstGeom prst="rect">
            <a:avLst/>
          </a:prstGeom>
        </p:spPr>
      </p:pic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035D221-357E-D38E-259C-54C5A3AED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C2E9C-5693-EF45-919C-D331DDCB793E}" type="datetime1">
              <a:rPr lang="it-IT" smtClean="0"/>
              <a:t>28/05/2025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2479A32-26F0-A16B-7DAE-CB95D8514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Introduzione all’AI in Clinica della Riabilitazione</a:t>
            </a:r>
            <a:endParaRPr lang="en-US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078E07B-9EDB-AB00-C0AE-3B255B28E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403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lowchart: Document 16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9D913FFC-8225-BD92-8B9D-16D51029B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clinical application of AI in rehabilitation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27EF4AD-5CA5-2A0B-6CA2-78FA64B78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6598" y="640080"/>
            <a:ext cx="6930207" cy="5578816"/>
          </a:xfrm>
          <a:prstGeom prst="rect">
            <a:avLst/>
          </a:prstGeom>
        </p:spPr>
      </p:pic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86AD109-452E-7294-E3B4-267EE569E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5960951" cy="365125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Introduzione all’AI in Clinica della Riabilitazione</a:t>
            </a:r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18C6AF4-0874-ED1C-7669-1809AF4D7D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47083" y="6356350"/>
            <a:ext cx="2556791" cy="365125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</a:pPr>
            <a:fld id="{97C9F28A-EA5B-424F-B979-6C724B831EC1}" type="datetime1">
              <a:rPr lang="it-IT" smtClean="0">
                <a:solidFill>
                  <a:schemeClr val="tx1">
                    <a:tint val="75000"/>
                  </a:schemeClr>
                </a:solidFill>
              </a:rPr>
              <a:t>28/05/2025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0FC0D82-0009-541C-EA7F-9A1E0C7E7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26476" y="6356350"/>
            <a:ext cx="625443" cy="365125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fld id="{EF9DADB7-CE09-1A48-BAEB-87401D782C39}" type="slidenum">
              <a:rPr lang="en-US">
                <a:solidFill>
                  <a:schemeClr val="tx1">
                    <a:tint val="75000"/>
                  </a:schemeClr>
                </a:solidFill>
              </a:rPr>
              <a:pPr algn="l">
                <a:spcAft>
                  <a:spcPts val="600"/>
                </a:spcAft>
              </a:pPr>
              <a:t>7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72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8FA501-A018-EA17-08B8-7986745FE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A26EA-A3CC-BC4C-8F81-6B6B9B8430D0}" type="datetime1">
              <a:rPr lang="it-IT" smtClean="0"/>
              <a:t>28/05/2025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C245ADF-FB19-4C0E-41B6-002B46461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CDAE1FD-FC5F-49EA-D3A2-AF5E35CC1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8</a:t>
            </a:fld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FAD140F-B805-165A-ED1A-FD7451AB2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20" y="136525"/>
            <a:ext cx="8773160" cy="582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30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57D7B03-E496-E859-6DCA-47EE9D121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0B188-22AF-9349-AEFD-8A4A1BDD9A2C}" type="datetime1">
              <a:rPr lang="it-IT" smtClean="0"/>
              <a:t>28/05/2025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E949502-6A3E-3730-51E7-6C0454DA2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Introduzione all’AI in Clinica della Riabilitazione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3B654C4-4BEC-1318-03DE-12DB53DCE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DADB7-CE09-1A48-BAEB-87401D782C39}" type="slidenum">
              <a:rPr lang="it-IT" smtClean="0"/>
              <a:t>9</a:t>
            </a:fld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3233CB3-E4FA-0B9D-157C-CFB54EA8A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44" y="273685"/>
            <a:ext cx="6468911" cy="57404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A830FD6-504B-FBAE-E0D6-3C42C3F45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888" y="2479040"/>
            <a:ext cx="4256368" cy="297902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C308F04-26B1-5BA4-F39A-3FE5FA23339F}"/>
              </a:ext>
            </a:extLst>
          </p:cNvPr>
          <p:cNvSpPr txBox="1"/>
          <p:nvPr/>
        </p:nvSpPr>
        <p:spPr>
          <a:xfrm>
            <a:off x="7306101" y="70395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dirty="0" err="1"/>
              <a:t>platform.futurehouse.org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5708364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1717</Words>
  <Application>Microsoft Office PowerPoint</Application>
  <PresentationFormat>Widescreen</PresentationFormat>
  <Paragraphs>224</Paragraphs>
  <Slides>31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39" baseType="lpstr">
      <vt:lpstr>Aptos</vt:lpstr>
      <vt:lpstr>Aptos Display</vt:lpstr>
      <vt:lpstr>Arial</vt:lpstr>
      <vt:lpstr>Calibri</vt:lpstr>
      <vt:lpstr>Calibri Light</vt:lpstr>
      <vt:lpstr>DM Sans Semi Bold</vt:lpstr>
      <vt:lpstr>Inter Medium</vt:lpstr>
      <vt:lpstr>Tema di Office</vt:lpstr>
      <vt:lpstr>Introduzione all’AI in Clinica della Riabilitazione</vt:lpstr>
      <vt:lpstr>Presentazione standard di PowerPoint</vt:lpstr>
      <vt:lpstr>Generative artificial intelligence, such as Large Language Models (LLMs)</vt:lpstr>
      <vt:lpstr>Presentazione standard di PowerPoint</vt:lpstr>
      <vt:lpstr>Presentazione standard di PowerPoint</vt:lpstr>
      <vt:lpstr>Presentazione standard di PowerPoint</vt:lpstr>
      <vt:lpstr>clinical application of AI in rehabilitation</vt:lpstr>
      <vt:lpstr>Presentazione standard di PowerPoint</vt:lpstr>
      <vt:lpstr>Presentazione standard di PowerPoint</vt:lpstr>
      <vt:lpstr>Performance</vt:lpstr>
      <vt:lpstr>Presentazione standard di PowerPoint</vt:lpstr>
      <vt:lpstr>Presentazione standard di PowerPoint</vt:lpstr>
      <vt:lpstr>Presentazione standard di PowerPoint</vt:lpstr>
      <vt:lpstr>L’empatia e  la comunicazione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Report Medico Assistito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Potenziali benefici dell'AI nella PRM</vt:lpstr>
      <vt:lpstr>Principi etici per l'AI nella PRM</vt:lpstr>
      <vt:lpstr>Raccomandazioni</vt:lpstr>
      <vt:lpstr>Gruppo Intersocietario SIRN-SIMFER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Introduzione all’AI in Clinica della Riabilitazione</dc:title>
  <dc:creator>mauro zampolini</dc:creator>
  <cp:lastModifiedBy>videorent vr</cp:lastModifiedBy>
  <cp:revision>5</cp:revision>
  <dcterms:created xsi:type="dcterms:W3CDTF">2025-05-22T15:36:53Z</dcterms:created>
  <dcterms:modified xsi:type="dcterms:W3CDTF">2025-05-28T09:40:55Z</dcterms:modified>
</cp:coreProperties>
</file>