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tmp" ContentType="image/png"/>
  <Default Extension="webp" ContentType="image/webp"/>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53"/>
  </p:notesMasterIdLst>
  <p:sldIdLst>
    <p:sldId id="461" r:id="rId6"/>
    <p:sldId id="293" r:id="rId7"/>
    <p:sldId id="537" r:id="rId8"/>
    <p:sldId id="532" r:id="rId9"/>
    <p:sldId id="316" r:id="rId10"/>
    <p:sldId id="317" r:id="rId11"/>
    <p:sldId id="319" r:id="rId12"/>
    <p:sldId id="361" r:id="rId13"/>
    <p:sldId id="324" r:id="rId14"/>
    <p:sldId id="342" r:id="rId15"/>
    <p:sldId id="348" r:id="rId16"/>
    <p:sldId id="353" r:id="rId17"/>
    <p:sldId id="354" r:id="rId18"/>
    <p:sldId id="304" r:id="rId19"/>
    <p:sldId id="330" r:id="rId20"/>
    <p:sldId id="464" r:id="rId21"/>
    <p:sldId id="306" r:id="rId22"/>
    <p:sldId id="308" r:id="rId23"/>
    <p:sldId id="359" r:id="rId24"/>
    <p:sldId id="362" r:id="rId25"/>
    <p:sldId id="465" r:id="rId26"/>
    <p:sldId id="271" r:id="rId27"/>
    <p:sldId id="546" r:id="rId28"/>
    <p:sldId id="286" r:id="rId29"/>
    <p:sldId id="287" r:id="rId30"/>
    <p:sldId id="288" r:id="rId31"/>
    <p:sldId id="433" r:id="rId32"/>
    <p:sldId id="456" r:id="rId33"/>
    <p:sldId id="455" r:id="rId34"/>
    <p:sldId id="538" r:id="rId35"/>
    <p:sldId id="539" r:id="rId36"/>
    <p:sldId id="540" r:id="rId37"/>
    <p:sldId id="541" r:id="rId38"/>
    <p:sldId id="542" r:id="rId39"/>
    <p:sldId id="257" r:id="rId40"/>
    <p:sldId id="269" r:id="rId41"/>
    <p:sldId id="533" r:id="rId42"/>
    <p:sldId id="258" r:id="rId43"/>
    <p:sldId id="259" r:id="rId44"/>
    <p:sldId id="534" r:id="rId45"/>
    <p:sldId id="262" r:id="rId46"/>
    <p:sldId id="265" r:id="rId47"/>
    <p:sldId id="263" r:id="rId48"/>
    <p:sldId id="266" r:id="rId49"/>
    <p:sldId id="267" r:id="rId50"/>
    <p:sldId id="536" r:id="rId51"/>
    <p:sldId id="402" r:id="rId52"/>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621" autoAdjust="0"/>
    <p:restoredTop sz="64154" autoAdjust="0"/>
  </p:normalViewPr>
  <p:slideViewPr>
    <p:cSldViewPr>
      <p:cViewPr varScale="1">
        <p:scale>
          <a:sx n="37" d="100"/>
          <a:sy n="37" d="100"/>
        </p:scale>
        <p:origin x="1588" y="3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75DF5C-3301-465D-B1CE-4CDFD91215B9}" type="datetimeFigureOut">
              <a:rPr lang="it-IT" smtClean="0"/>
              <a:pPr/>
              <a:t>28/05/2025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55E9E5-9764-435E-A5E3-62DCFF5FA4BA}" type="slidenum">
              <a:rPr lang="it-IT" smtClean="0"/>
              <a:pPr/>
              <a:t>‹N›</a:t>
            </a:fld>
            <a:endParaRPr lang="it-IT"/>
          </a:p>
        </p:txBody>
      </p:sp>
    </p:spTree>
    <p:extLst>
      <p:ext uri="{BB962C8B-B14F-4D97-AF65-F5344CB8AC3E}">
        <p14:creationId xmlns:p14="http://schemas.microsoft.com/office/powerpoint/2010/main" val="1278835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regione.lazio.it/binary/rl_sistemi_informativi_sanitari/tbl_contenuti/Rapporto_RAD_R_2016.pdf"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1655E9E5-9764-435E-A5E3-62DCFF5FA4BA}" type="slidenum">
              <a:rPr lang="it-IT" smtClean="0"/>
              <a:pPr/>
              <a:t>1</a:t>
            </a:fld>
            <a:endParaRPr lang="it-IT"/>
          </a:p>
        </p:txBody>
      </p:sp>
    </p:spTree>
    <p:extLst>
      <p:ext uri="{BB962C8B-B14F-4D97-AF65-F5344CB8AC3E}">
        <p14:creationId xmlns:p14="http://schemas.microsoft.com/office/powerpoint/2010/main" val="1995243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baseline="0" dirty="0">
                <a:latin typeface="Times New Roman" panose="02020603050405020304" pitchFamily="18" charset="0"/>
              </a:rPr>
              <a:t>The initial dataset was composed of 120 items corresponding to the features of 4050 unique patients. All </a:t>
            </a:r>
            <a:r>
              <a:rPr lang="en-US" sz="1200" b="0" i="0" u="none" strike="noStrike" baseline="0" dirty="0">
                <a:latin typeface="Calibri" panose="020F0502020204030204" pitchFamily="34" charset="0"/>
              </a:rPr>
              <a:t>112 </a:t>
            </a:r>
            <a:r>
              <a:rPr lang="en-US" sz="1200" b="0" i="0" u="none" strike="noStrike" baseline="0" dirty="0">
                <a:latin typeface="Times New Roman" panose="02020603050405020304" pitchFamily="18" charset="0"/>
              </a:rPr>
              <a:t>the data were anonymized to respect privacy compliance. The pathologies were reported following the standard International Classification of Diseases, Ninth Revision, Clinical Modification (ICD9-CM). In addition, patients were grouped into 2 main classes: orthopedics (OP) and neurological patients (NP) according to ICD9-CM codes [24]. Demographic insights about the dataset are shown in Table 1, Moreover, the range of ICD9-CM macro categories for orthopedic and neurologic pathologies used to split the data into OP and NP is shown in Table 2. The dataset contained both quantitative and categorical es. Quantitative variables were very few in number while the categorical ones were around 90% . This</a:t>
            </a:r>
            <a:endParaRPr lang="it-IT" dirty="0"/>
          </a:p>
          <a:p>
            <a:endParaRPr lang="it-IT" dirty="0"/>
          </a:p>
        </p:txBody>
      </p:sp>
      <p:sp>
        <p:nvSpPr>
          <p:cNvPr id="4" name="Segnaposto numero diapositiva 3"/>
          <p:cNvSpPr>
            <a:spLocks noGrp="1"/>
          </p:cNvSpPr>
          <p:nvPr>
            <p:ph type="sldNum" sz="quarter" idx="5"/>
          </p:nvPr>
        </p:nvSpPr>
        <p:spPr/>
        <p:txBody>
          <a:bodyPr/>
          <a:lstStyle/>
          <a:p>
            <a:fld id="{1F9EB4A6-0AF5-41F8-B89D-336CCFCD786E}" type="slidenum">
              <a:rPr lang="it-IT" smtClean="0"/>
              <a:t>16</a:t>
            </a:fld>
            <a:endParaRPr lang="it-IT"/>
          </a:p>
        </p:txBody>
      </p:sp>
    </p:spTree>
    <p:extLst>
      <p:ext uri="{BB962C8B-B14F-4D97-AF65-F5344CB8AC3E}">
        <p14:creationId xmlns:p14="http://schemas.microsoft.com/office/powerpoint/2010/main" val="650145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F9EB4A6-0AF5-41F8-B89D-336CCFCD786E}" type="slidenum">
              <a:rPr lang="it-IT" smtClean="0"/>
              <a:t>17</a:t>
            </a:fld>
            <a:endParaRPr lang="it-IT"/>
          </a:p>
        </p:txBody>
      </p:sp>
    </p:spTree>
    <p:extLst>
      <p:ext uri="{BB962C8B-B14F-4D97-AF65-F5344CB8AC3E}">
        <p14:creationId xmlns:p14="http://schemas.microsoft.com/office/powerpoint/2010/main" val="2518628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r>
              <a:rPr lang="en-US" dirty="0"/>
              <a:t>Extreme gradient boosting tree</a:t>
            </a:r>
          </a:p>
          <a:p>
            <a:pPr algn="l"/>
            <a:r>
              <a:rPr lang="it-IT" b="1" dirty="0"/>
              <a:t>Le macchine per il </a:t>
            </a:r>
            <a:r>
              <a:rPr lang="it-IT" b="1" dirty="0" err="1"/>
              <a:t>Gradient</a:t>
            </a:r>
            <a:r>
              <a:rPr lang="it-IT" b="1" dirty="0"/>
              <a:t> </a:t>
            </a:r>
            <a:r>
              <a:rPr lang="it-IT" b="1" dirty="0" err="1"/>
              <a:t>Boosting</a:t>
            </a:r>
            <a:r>
              <a:rPr lang="it-IT" b="1" dirty="0"/>
              <a:t> e </a:t>
            </a:r>
            <a:r>
              <a:rPr lang="it-IT" b="1" dirty="0" err="1"/>
              <a:t>XGBoost</a:t>
            </a:r>
            <a:r>
              <a:rPr lang="it-IT" b="1" dirty="0"/>
              <a:t> sono metodi ad albero. Usano l’architettura di discesa a gradiente per applicare il principio di </a:t>
            </a:r>
            <a:r>
              <a:rPr lang="it-IT" b="1" dirty="0" err="1"/>
              <a:t>boosting</a:t>
            </a:r>
            <a:r>
              <a:rPr lang="it-IT" b="1" dirty="0"/>
              <a:t> dei poveri studenti (CART.) Extreme </a:t>
            </a:r>
            <a:r>
              <a:rPr lang="it-IT" b="1" dirty="0" err="1"/>
              <a:t>Gradient</a:t>
            </a:r>
            <a:r>
              <a:rPr lang="it-IT" b="1" dirty="0"/>
              <a:t> </a:t>
            </a:r>
            <a:r>
              <a:rPr lang="it-IT" b="1" dirty="0" err="1"/>
              <a:t>Boostsignificativamente</a:t>
            </a:r>
            <a:r>
              <a:rPr lang="it-IT" b="1" dirty="0"/>
              <a:t> migliora il framework GBM implementando miglioramenti algoritmici e ottimizzazione dei sistemi</a:t>
            </a:r>
            <a:r>
              <a:rPr lang="it-IT" dirty="0"/>
              <a:t>.</a:t>
            </a:r>
            <a:endParaRPr lang="en-US" dirty="0"/>
          </a:p>
          <a:p>
            <a:pPr algn="l"/>
            <a:r>
              <a:rPr lang="en-US" dirty="0"/>
              <a:t>Light GBM</a:t>
            </a:r>
          </a:p>
          <a:p>
            <a:pPr algn="l"/>
            <a:r>
              <a:rPr lang="en-US" dirty="0"/>
              <a:t>CATBOOST</a:t>
            </a:r>
          </a:p>
          <a:p>
            <a:pPr algn="l"/>
            <a:r>
              <a:rPr lang="en-US" b="1" i="0" dirty="0">
                <a:solidFill>
                  <a:srgbClr val="555555"/>
                </a:solidFill>
                <a:effectLst/>
                <a:latin typeface="Helvetica Neue"/>
              </a:rPr>
              <a:t>Extreme Gradient Boosting (</a:t>
            </a:r>
            <a:r>
              <a:rPr lang="en-US" b="1" i="0" dirty="0" err="1">
                <a:solidFill>
                  <a:srgbClr val="555555"/>
                </a:solidFill>
                <a:effectLst/>
                <a:latin typeface="Helvetica Neue"/>
              </a:rPr>
              <a:t>XGBoost</a:t>
            </a:r>
            <a:r>
              <a:rPr lang="en-US" b="0" i="0" dirty="0">
                <a:solidFill>
                  <a:srgbClr val="555555"/>
                </a:solidFill>
                <a:effectLst/>
                <a:latin typeface="Helvetica Neue"/>
              </a:rPr>
              <a:t>) is an open-source library that provides an efficient and effective implementation of the gradient boosting algorithm.</a:t>
            </a:r>
            <a:endParaRPr lang="en-US" dirty="0"/>
          </a:p>
          <a:p>
            <a:pPr algn="l"/>
            <a:endParaRPr lang="en-US" dirty="0"/>
          </a:p>
          <a:p>
            <a:pPr algn="l"/>
            <a:r>
              <a:rPr lang="it-IT" b="1" dirty="0"/>
              <a:t>Le macchine per il </a:t>
            </a:r>
            <a:r>
              <a:rPr lang="it-IT" b="1" dirty="0" err="1"/>
              <a:t>Gradient</a:t>
            </a:r>
            <a:r>
              <a:rPr lang="it-IT" b="1" dirty="0"/>
              <a:t> </a:t>
            </a:r>
            <a:r>
              <a:rPr lang="it-IT" b="1" dirty="0" err="1"/>
              <a:t>Boosting</a:t>
            </a:r>
            <a:r>
              <a:rPr lang="it-IT" b="1" dirty="0"/>
              <a:t> e </a:t>
            </a:r>
            <a:r>
              <a:rPr lang="it-IT" b="1" dirty="0" err="1"/>
              <a:t>XGBoost</a:t>
            </a:r>
            <a:r>
              <a:rPr lang="it-IT" b="1" dirty="0"/>
              <a:t> sono metodi ad albero. Usano l’architettura di discesa a gradiente per applicare il principio di </a:t>
            </a:r>
            <a:r>
              <a:rPr lang="it-IT" b="1" dirty="0" err="1"/>
              <a:t>boosting</a:t>
            </a:r>
            <a:r>
              <a:rPr lang="it-IT" b="1" dirty="0"/>
              <a:t> dei poveri studenti (CART.) Extreme </a:t>
            </a:r>
            <a:r>
              <a:rPr lang="it-IT" b="1" dirty="0" err="1"/>
              <a:t>Gradient</a:t>
            </a:r>
            <a:r>
              <a:rPr lang="it-IT" b="1" dirty="0"/>
              <a:t> </a:t>
            </a:r>
            <a:r>
              <a:rPr lang="it-IT" b="1" dirty="0" err="1"/>
              <a:t>Boostsignificativamente</a:t>
            </a:r>
            <a:r>
              <a:rPr lang="it-IT" b="1" dirty="0"/>
              <a:t> migliora il framework GBM implementando miglioramenti algoritmici e ottimizzazione dei sistemi</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Stacking ensemble:</a:t>
            </a:r>
            <a:r>
              <a:rPr lang="en-US" dirty="0"/>
              <a:t> </a:t>
            </a:r>
            <a:r>
              <a:rPr lang="en-US" dirty="0" err="1"/>
              <a:t>si</a:t>
            </a:r>
            <a:r>
              <a:rPr lang="en-US" dirty="0"/>
              <a:t> </a:t>
            </a:r>
            <a:r>
              <a:rPr lang="en-US" dirty="0" err="1"/>
              <a:t>basa</a:t>
            </a:r>
            <a:r>
              <a:rPr lang="en-US" dirty="0"/>
              <a:t> </a:t>
            </a:r>
            <a:r>
              <a:rPr lang="en-US" dirty="0" err="1"/>
              <a:t>su</a:t>
            </a:r>
            <a:r>
              <a:rPr lang="en-US" dirty="0"/>
              <a:t> </a:t>
            </a:r>
            <a:r>
              <a:rPr lang="en-US" dirty="0" err="1"/>
              <a:t>algoritmi</a:t>
            </a:r>
            <a:r>
              <a:rPr lang="en-US" dirty="0"/>
              <a:t> </a:t>
            </a:r>
            <a:r>
              <a:rPr lang="en-US" dirty="0" err="1"/>
              <a:t>che</a:t>
            </a:r>
            <a:r>
              <a:rPr lang="en-US" dirty="0"/>
              <a:t> </a:t>
            </a:r>
            <a:r>
              <a:rPr lang="en-US" dirty="0" err="1"/>
              <a:t>imparano</a:t>
            </a:r>
            <a:r>
              <a:rPr lang="en-US" dirty="0"/>
              <a:t> </a:t>
            </a:r>
            <a:r>
              <a:rPr lang="en-US" dirty="0" err="1"/>
              <a:t>usano</a:t>
            </a:r>
            <a:r>
              <a:rPr lang="en-US" dirty="0"/>
              <a:t> due strati/</a:t>
            </a:r>
            <a:r>
              <a:rPr lang="en-US" dirty="0" err="1"/>
              <a:t>livelli</a:t>
            </a:r>
            <a:r>
              <a:rPr lang="en-US" dirty="0"/>
              <a:t>, </a:t>
            </a:r>
            <a:r>
              <a:rPr lang="en-US" dirty="0" err="1"/>
              <a:t>nel</a:t>
            </a:r>
            <a:r>
              <a:rPr lang="en-US" dirty="0"/>
              <a:t> primo </a:t>
            </a:r>
            <a:r>
              <a:rPr lang="en-US" dirty="0" err="1"/>
              <a:t>livello</a:t>
            </a:r>
            <a:r>
              <a:rPr lang="en-US" dirty="0"/>
              <a:t> </a:t>
            </a:r>
            <a:r>
              <a:rPr lang="en-US" dirty="0" err="1"/>
              <a:t>si</a:t>
            </a:r>
            <a:r>
              <a:rPr lang="en-US" dirty="0"/>
              <a:t> </a:t>
            </a:r>
            <a:r>
              <a:rPr lang="en-US" dirty="0" err="1"/>
              <a:t>usano</a:t>
            </a:r>
            <a:r>
              <a:rPr lang="en-US" dirty="0"/>
              <a:t> </a:t>
            </a:r>
            <a:r>
              <a:rPr lang="en-US" dirty="0" err="1"/>
              <a:t>algoritmi</a:t>
            </a:r>
            <a:r>
              <a:rPr lang="en-US" dirty="0"/>
              <a:t> </a:t>
            </a:r>
            <a:r>
              <a:rPr lang="en-US" dirty="0" err="1"/>
              <a:t>tradizionali</a:t>
            </a:r>
            <a:r>
              <a:rPr lang="en-US" dirty="0"/>
              <a:t> </a:t>
            </a:r>
            <a:r>
              <a:rPr lang="en-US" dirty="0" err="1"/>
              <a:t>che</a:t>
            </a:r>
            <a:r>
              <a:rPr lang="en-US" dirty="0"/>
              <a:t> </a:t>
            </a:r>
            <a:r>
              <a:rPr lang="en-US" dirty="0" err="1"/>
              <a:t>imparano</a:t>
            </a:r>
            <a:r>
              <a:rPr lang="en-US" dirty="0"/>
              <a:t> </a:t>
            </a:r>
            <a:r>
              <a:rPr lang="en-US" dirty="0" err="1"/>
              <a:t>direttamente</a:t>
            </a:r>
            <a:r>
              <a:rPr lang="en-US" dirty="0"/>
              <a:t> </a:t>
            </a:r>
            <a:r>
              <a:rPr lang="en-US" dirty="0" err="1"/>
              <a:t>dai</a:t>
            </a:r>
            <a:r>
              <a:rPr lang="en-US" dirty="0"/>
              <a:t> </a:t>
            </a:r>
            <a:r>
              <a:rPr lang="en-US" dirty="0" err="1"/>
              <a:t>dati</a:t>
            </a:r>
            <a:r>
              <a:rPr lang="en-US" dirty="0"/>
              <a:t> e il secondo </a:t>
            </a:r>
            <a:r>
              <a:rPr lang="en-US" dirty="0" err="1"/>
              <a:t>strato</a:t>
            </a:r>
            <a:r>
              <a:rPr lang="en-US" dirty="0"/>
              <a:t> </a:t>
            </a:r>
            <a:r>
              <a:rPr lang="en-US" dirty="0" err="1"/>
              <a:t>impara</a:t>
            </a:r>
            <a:r>
              <a:rPr lang="en-US" dirty="0"/>
              <a:t> </a:t>
            </a:r>
            <a:r>
              <a:rPr lang="en-US" dirty="0" err="1"/>
              <a:t>dagli</a:t>
            </a:r>
            <a:r>
              <a:rPr lang="en-US" dirty="0"/>
              <a:t> </a:t>
            </a:r>
            <a:r>
              <a:rPr lang="en-US" dirty="0" err="1"/>
              <a:t>algoritmi</a:t>
            </a:r>
            <a:r>
              <a:rPr lang="en-US" dirty="0"/>
              <a:t> </a:t>
            </a:r>
            <a:r>
              <a:rPr lang="en-US" dirty="0" err="1"/>
              <a:t>addestrati</a:t>
            </a:r>
            <a:r>
              <a:rPr lang="en-US" dirty="0"/>
              <a:t> </a:t>
            </a:r>
            <a:r>
              <a:rPr lang="en-US" dirty="0" err="1"/>
              <a:t>nel</a:t>
            </a:r>
            <a:r>
              <a:rPr lang="en-US" dirty="0"/>
              <a:t> primo </a:t>
            </a:r>
            <a:r>
              <a:rPr lang="en-US" dirty="0" err="1"/>
              <a:t>livello</a:t>
            </a:r>
            <a:r>
              <a:rPr lang="en-US" dirty="0"/>
              <a:t> </a:t>
            </a:r>
            <a:r>
              <a:rPr lang="en-US" dirty="0" err="1"/>
              <a:t>combinandoli</a:t>
            </a:r>
            <a:r>
              <a:rPr lang="en-US" dirty="0"/>
              <a:t> per </a:t>
            </a:r>
            <a:r>
              <a:rPr lang="en-US" dirty="0" err="1"/>
              <a:t>fornire</a:t>
            </a:r>
            <a:r>
              <a:rPr lang="en-US" dirty="0"/>
              <a:t> un </a:t>
            </a:r>
            <a:r>
              <a:rPr lang="en-US" dirty="0" err="1"/>
              <a:t>algoritmo</a:t>
            </a:r>
            <a:r>
              <a:rPr lang="en-US" dirty="0"/>
              <a:t> </a:t>
            </a:r>
            <a:r>
              <a:rPr lang="en-US" dirty="0" err="1"/>
              <a:t>più</a:t>
            </a:r>
            <a:r>
              <a:rPr lang="en-US" dirty="0"/>
              <a:t> </a:t>
            </a:r>
            <a:r>
              <a:rPr lang="en-US" dirty="0" err="1"/>
              <a:t>performante</a:t>
            </a:r>
            <a:endParaRPr lang="en-US" dirty="0"/>
          </a:p>
          <a:p>
            <a:pPr algn="l"/>
            <a:endParaRPr lang="en-US" dirty="0"/>
          </a:p>
          <a:p>
            <a:pPr algn="l"/>
            <a:endParaRPr lang="en-US" dirty="0"/>
          </a:p>
          <a:p>
            <a:pPr algn="l"/>
            <a:endParaRPr lang="it-IT" dirty="0"/>
          </a:p>
        </p:txBody>
      </p:sp>
      <p:sp>
        <p:nvSpPr>
          <p:cNvPr id="4" name="Segnaposto numero diapositiva 3"/>
          <p:cNvSpPr>
            <a:spLocks noGrp="1"/>
          </p:cNvSpPr>
          <p:nvPr>
            <p:ph type="sldNum" sz="quarter" idx="5"/>
          </p:nvPr>
        </p:nvSpPr>
        <p:spPr/>
        <p:txBody>
          <a:bodyPr/>
          <a:lstStyle/>
          <a:p>
            <a:fld id="{1F9EB4A6-0AF5-41F8-B89D-336CCFCD786E}" type="slidenum">
              <a:rPr lang="it-IT" smtClean="0"/>
              <a:t>18</a:t>
            </a:fld>
            <a:endParaRPr lang="it-IT"/>
          </a:p>
        </p:txBody>
      </p:sp>
    </p:spTree>
    <p:extLst>
      <p:ext uri="{BB962C8B-B14F-4D97-AF65-F5344CB8AC3E}">
        <p14:creationId xmlns:p14="http://schemas.microsoft.com/office/powerpoint/2010/main" val="2569903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N numero delle osservazioni</a:t>
            </a:r>
          </a:p>
          <a:p>
            <a:r>
              <a:rPr lang="en-US" dirty="0"/>
              <a:t>𝑛 × 𝑚 where 𝑛 is the number of observations and 𝑚 is the number of input features</a:t>
            </a:r>
          </a:p>
          <a:p>
            <a:r>
              <a:rPr lang="en-US" dirty="0"/>
              <a:t>At this point the model takes as input the produced matrix 𝑃 from the first level and produces a vector of size 𝑛 that represents the final prediction for each of the subtasks</a:t>
            </a:r>
          </a:p>
          <a:p>
            <a:endParaRPr lang="en-US" dirty="0"/>
          </a:p>
          <a:p>
            <a:r>
              <a:rPr lang="en-US" b="1" dirty="0"/>
              <a:t>Ridge e </a:t>
            </a:r>
            <a:r>
              <a:rPr lang="en-US" b="1" dirty="0" err="1"/>
              <a:t>kernelridge</a:t>
            </a:r>
            <a:r>
              <a:rPr lang="en-US" b="1" dirty="0"/>
              <a:t> </a:t>
            </a:r>
            <a:r>
              <a:rPr lang="en-US" b="1" dirty="0" err="1"/>
              <a:t>algoritmi</a:t>
            </a:r>
            <a:r>
              <a:rPr lang="en-US" b="1" dirty="0"/>
              <a:t> di regression </a:t>
            </a:r>
            <a:r>
              <a:rPr lang="en-US" b="1" dirty="0" err="1"/>
              <a:t>diversi</a:t>
            </a:r>
            <a:endParaRPr lang="it-IT" b="1" dirty="0"/>
          </a:p>
        </p:txBody>
      </p:sp>
      <p:sp>
        <p:nvSpPr>
          <p:cNvPr id="4" name="Segnaposto numero diapositiva 3"/>
          <p:cNvSpPr>
            <a:spLocks noGrp="1"/>
          </p:cNvSpPr>
          <p:nvPr>
            <p:ph type="sldNum" sz="quarter" idx="5"/>
          </p:nvPr>
        </p:nvSpPr>
        <p:spPr/>
        <p:txBody>
          <a:bodyPr/>
          <a:lstStyle/>
          <a:p>
            <a:fld id="{1F9EB4A6-0AF5-41F8-B89D-336CCFCD786E}" type="slidenum">
              <a:rPr lang="it-IT" smtClean="0"/>
              <a:t>19</a:t>
            </a:fld>
            <a:endParaRPr lang="it-IT"/>
          </a:p>
        </p:txBody>
      </p:sp>
    </p:spTree>
    <p:extLst>
      <p:ext uri="{BB962C8B-B14F-4D97-AF65-F5344CB8AC3E}">
        <p14:creationId xmlns:p14="http://schemas.microsoft.com/office/powerpoint/2010/main" val="36683368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it is in fact known that, since  the diagnosis of stroke or multiple sclerosis, the variability of the case can be considerably different [39]. This obviously impacts on functionality and</a:t>
            </a:r>
          </a:p>
          <a:p>
            <a:r>
              <a:rPr lang="en-US" dirty="0"/>
              <a:t>334 therefore on the rehabilitation process, and consequently on the outcome and the possibility of predicting the trend in an optimal way as instead for patients with disabilities of orthopedic origin (which in the  case of the patients examined were almost all outcomes of hip replacement surgery)</a:t>
            </a:r>
          </a:p>
          <a:p>
            <a:endParaRPr lang="en-US" dirty="0"/>
          </a:p>
          <a:p>
            <a:r>
              <a:rPr lang="en-US" dirty="0"/>
              <a:t>RMSE </a:t>
            </a:r>
            <a:r>
              <a:rPr lang="en-US" b="1" dirty="0"/>
              <a:t>Root-mean-square error</a:t>
            </a:r>
            <a:r>
              <a:rPr lang="en-US" dirty="0"/>
              <a:t>, RMSE </a:t>
            </a:r>
            <a:r>
              <a:rPr lang="en-US" dirty="0" err="1"/>
              <a:t>usato</a:t>
            </a:r>
            <a:r>
              <a:rPr lang="en-US" dirty="0"/>
              <a:t> </a:t>
            </a:r>
            <a:r>
              <a:rPr lang="en-US" dirty="0" err="1"/>
              <a:t>perchè</a:t>
            </a:r>
            <a:r>
              <a:rPr lang="en-US" dirty="0"/>
              <a:t> un </a:t>
            </a:r>
            <a:r>
              <a:rPr lang="en-US" dirty="0" err="1"/>
              <a:t>valore</a:t>
            </a:r>
            <a:r>
              <a:rPr lang="en-US" dirty="0"/>
              <a:t> </a:t>
            </a:r>
            <a:r>
              <a:rPr lang="en-US" dirty="0" err="1"/>
              <a:t>assoluto</a:t>
            </a:r>
            <a:r>
              <a:rPr lang="en-US" dirty="0"/>
              <a:t> e </a:t>
            </a:r>
            <a:r>
              <a:rPr lang="en-US" dirty="0" err="1"/>
              <a:t>nella</a:t>
            </a:r>
            <a:r>
              <a:rPr lang="en-US" dirty="0"/>
              <a:t> </a:t>
            </a:r>
            <a:r>
              <a:rPr lang="en-US" dirty="0" err="1"/>
              <a:t>stessa</a:t>
            </a:r>
            <a:r>
              <a:rPr lang="en-US" dirty="0"/>
              <a:t> </a:t>
            </a:r>
            <a:r>
              <a:rPr lang="en-US" dirty="0" err="1"/>
              <a:t>scala</a:t>
            </a:r>
            <a:r>
              <a:rPr lang="en-US" dirty="0"/>
              <a:t> del Barthel  </a:t>
            </a:r>
          </a:p>
          <a:p>
            <a:endParaRPr lang="en-US" dirty="0"/>
          </a:p>
          <a:p>
            <a:r>
              <a:rPr lang="en-US" dirty="0"/>
              <a:t>R-squared </a:t>
            </a:r>
            <a:r>
              <a:rPr lang="en-US" dirty="0" err="1"/>
              <a:t>quanto</a:t>
            </a:r>
            <a:r>
              <a:rPr lang="en-US" dirty="0"/>
              <a:t> è il </a:t>
            </a:r>
            <a:r>
              <a:rPr lang="en-US" dirty="0" err="1"/>
              <a:t>modello</a:t>
            </a:r>
            <a:r>
              <a:rPr lang="en-US" dirty="0"/>
              <a:t> </a:t>
            </a:r>
            <a:r>
              <a:rPr lang="en-US" dirty="0" err="1"/>
              <a:t>riesce</a:t>
            </a:r>
            <a:r>
              <a:rPr lang="en-US" dirty="0"/>
              <a:t> a </a:t>
            </a:r>
            <a:r>
              <a:rPr lang="en-US" dirty="0" err="1"/>
              <a:t>spiegare</a:t>
            </a:r>
            <a:r>
              <a:rPr lang="en-US" dirty="0"/>
              <a:t> I </a:t>
            </a:r>
            <a:r>
              <a:rPr lang="en-US" dirty="0" err="1"/>
              <a:t>dati</a:t>
            </a:r>
            <a:r>
              <a:rPr lang="en-US" dirty="0"/>
              <a:t>.   R</a:t>
            </a:r>
            <a:r>
              <a:rPr lang="en-US" sz="1200" dirty="0"/>
              <a:t>2= 1-rss/</a:t>
            </a:r>
            <a:r>
              <a:rPr lang="en-US" sz="1200" dirty="0" err="1"/>
              <a:t>tss</a:t>
            </a:r>
            <a:r>
              <a:rPr lang="en-US" sz="1200" dirty="0"/>
              <a:t> </a:t>
            </a:r>
            <a:r>
              <a:rPr lang="en-US" sz="1200" dirty="0" err="1"/>
              <a:t>rss</a:t>
            </a:r>
            <a:r>
              <a:rPr lang="en-US" sz="1200" dirty="0"/>
              <a:t> </a:t>
            </a:r>
            <a:r>
              <a:rPr lang="en-US" sz="1200" dirty="0" err="1"/>
              <a:t>varianza</a:t>
            </a:r>
            <a:r>
              <a:rPr lang="en-US" sz="1200" dirty="0"/>
              <a:t> residua  </a:t>
            </a:r>
            <a:r>
              <a:rPr lang="en-US" sz="1200" dirty="0" err="1"/>
              <a:t>tss</a:t>
            </a:r>
            <a:r>
              <a:rPr lang="en-US" sz="1200" dirty="0"/>
              <a:t> </a:t>
            </a:r>
            <a:r>
              <a:rPr lang="en-US" sz="1200" dirty="0" err="1"/>
              <a:t>varianza</a:t>
            </a:r>
            <a:r>
              <a:rPr lang="en-US" sz="1200" dirty="0"/>
              <a:t> </a:t>
            </a:r>
            <a:r>
              <a:rPr lang="en-US" sz="1200" dirty="0" err="1"/>
              <a:t>totale</a:t>
            </a:r>
            <a:r>
              <a:rPr lang="en-US" sz="1200" dirty="0"/>
              <a:t>   (</a:t>
            </a:r>
            <a:r>
              <a:rPr lang="en-US" sz="1200" dirty="0" err="1"/>
              <a:t>rss</a:t>
            </a:r>
            <a:r>
              <a:rPr lang="en-US" sz="1200" dirty="0"/>
              <a:t> somma </a:t>
            </a:r>
            <a:r>
              <a:rPr lang="en-US" sz="1200" dirty="0" err="1"/>
              <a:t>dei</a:t>
            </a:r>
            <a:r>
              <a:rPr lang="en-US" sz="1200" dirty="0"/>
              <a:t> </a:t>
            </a:r>
            <a:r>
              <a:rPr lang="en-US" sz="1200" dirty="0" err="1"/>
              <a:t>quadrati</a:t>
            </a:r>
            <a:r>
              <a:rPr lang="en-US" sz="1200" dirty="0"/>
              <a:t> </a:t>
            </a:r>
            <a:r>
              <a:rPr lang="en-US" sz="1200" dirty="0" err="1"/>
              <a:t>delle</a:t>
            </a:r>
            <a:r>
              <a:rPr lang="en-US" sz="1200" dirty="0"/>
              <a:t> </a:t>
            </a:r>
            <a:r>
              <a:rPr lang="en-US" sz="1200" dirty="0" err="1"/>
              <a:t>osservazioni-valori</a:t>
            </a:r>
            <a:r>
              <a:rPr lang="en-US" sz="1200" dirty="0"/>
              <a:t> </a:t>
            </a:r>
            <a:r>
              <a:rPr lang="en-US" sz="1200" dirty="0" err="1"/>
              <a:t>previsti</a:t>
            </a:r>
            <a:r>
              <a:rPr lang="en-US" sz="1200" dirty="0"/>
              <a:t>) (</a:t>
            </a:r>
            <a:r>
              <a:rPr lang="en-US" sz="1200" dirty="0" err="1"/>
              <a:t>tss</a:t>
            </a:r>
            <a:r>
              <a:rPr lang="en-US" sz="1200" dirty="0"/>
              <a:t> somma </a:t>
            </a:r>
            <a:r>
              <a:rPr lang="en-US" sz="1200" dirty="0" err="1"/>
              <a:t>dei</a:t>
            </a:r>
            <a:r>
              <a:rPr lang="en-US" sz="1200" dirty="0"/>
              <a:t> </a:t>
            </a:r>
            <a:r>
              <a:rPr lang="en-US" sz="1200" dirty="0" err="1"/>
              <a:t>quadrati</a:t>
            </a:r>
            <a:r>
              <a:rPr lang="en-US" sz="1200" dirty="0"/>
              <a:t> </a:t>
            </a:r>
            <a:r>
              <a:rPr lang="en-US" sz="1200" dirty="0" err="1"/>
              <a:t>delle</a:t>
            </a:r>
            <a:r>
              <a:rPr lang="en-US" sz="1200" dirty="0"/>
              <a:t> </a:t>
            </a:r>
            <a:r>
              <a:rPr lang="en-US" sz="1200" dirty="0" err="1"/>
              <a:t>osservazioni</a:t>
            </a:r>
            <a:r>
              <a:rPr lang="en-US" sz="1200" dirty="0"/>
              <a:t>- la </a:t>
            </a:r>
            <a:r>
              <a:rPr lang="en-US" sz="1200" dirty="0" err="1"/>
              <a:t>loro</a:t>
            </a:r>
            <a:r>
              <a:rPr lang="en-US" sz="1200" dirty="0"/>
              <a:t> media)</a:t>
            </a:r>
            <a:endParaRPr lang="en-US" dirty="0"/>
          </a:p>
          <a:p>
            <a:r>
              <a:rPr lang="en-US" dirty="0"/>
              <a:t>BIAS </a:t>
            </a:r>
            <a:endParaRPr lang="it-IT" dirty="0"/>
          </a:p>
        </p:txBody>
      </p:sp>
      <p:sp>
        <p:nvSpPr>
          <p:cNvPr id="4" name="Segnaposto numero diapositiva 3"/>
          <p:cNvSpPr>
            <a:spLocks noGrp="1"/>
          </p:cNvSpPr>
          <p:nvPr>
            <p:ph type="sldNum" sz="quarter" idx="5"/>
          </p:nvPr>
        </p:nvSpPr>
        <p:spPr/>
        <p:txBody>
          <a:bodyPr/>
          <a:lstStyle/>
          <a:p>
            <a:fld id="{1F9EB4A6-0AF5-41F8-B89D-336CCFCD786E}" type="slidenum">
              <a:rPr lang="it-IT" smtClean="0"/>
              <a:t>20</a:t>
            </a:fld>
            <a:endParaRPr lang="it-IT"/>
          </a:p>
        </p:txBody>
      </p:sp>
    </p:spTree>
    <p:extLst>
      <p:ext uri="{BB962C8B-B14F-4D97-AF65-F5344CB8AC3E}">
        <p14:creationId xmlns:p14="http://schemas.microsoft.com/office/powerpoint/2010/main" val="3094127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Più complesso più dati….noi siamo condizionati dalla quantità ad avere un modello complesso (relazione meno complessa tra i dati)</a:t>
            </a:r>
          </a:p>
        </p:txBody>
      </p:sp>
      <p:sp>
        <p:nvSpPr>
          <p:cNvPr id="4" name="Segnaposto numero diapositiva 3"/>
          <p:cNvSpPr>
            <a:spLocks noGrp="1"/>
          </p:cNvSpPr>
          <p:nvPr>
            <p:ph type="sldNum" sz="quarter" idx="5"/>
          </p:nvPr>
        </p:nvSpPr>
        <p:spPr/>
        <p:txBody>
          <a:bodyPr/>
          <a:lstStyle/>
          <a:p>
            <a:fld id="{1F9EB4A6-0AF5-41F8-B89D-336CCFCD786E}" type="slidenum">
              <a:rPr lang="it-IT" smtClean="0"/>
              <a:t>21</a:t>
            </a:fld>
            <a:endParaRPr lang="it-IT"/>
          </a:p>
        </p:txBody>
      </p:sp>
    </p:spTree>
    <p:extLst>
      <p:ext uri="{BB962C8B-B14F-4D97-AF65-F5344CB8AC3E}">
        <p14:creationId xmlns:p14="http://schemas.microsoft.com/office/powerpoint/2010/main" val="1973105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1655E9E5-9764-435E-A5E3-62DCFF5FA4BA}" type="slidenum">
              <a:rPr lang="it-IT" smtClean="0"/>
              <a:pPr/>
              <a:t>22</a:t>
            </a:fld>
            <a:endParaRPr lang="it-IT"/>
          </a:p>
        </p:txBody>
      </p:sp>
    </p:spTree>
    <p:extLst>
      <p:ext uri="{BB962C8B-B14F-4D97-AF65-F5344CB8AC3E}">
        <p14:creationId xmlns:p14="http://schemas.microsoft.com/office/powerpoint/2010/main" val="1995243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1655E9E5-9764-435E-A5E3-62DCFF5FA4BA}" type="slidenum">
              <a:rPr lang="it-IT" smtClean="0"/>
              <a:pPr/>
              <a:t>23</a:t>
            </a:fld>
            <a:endParaRPr lang="it-IT"/>
          </a:p>
        </p:txBody>
      </p:sp>
    </p:spTree>
    <p:extLst>
      <p:ext uri="{BB962C8B-B14F-4D97-AF65-F5344CB8AC3E}">
        <p14:creationId xmlns:p14="http://schemas.microsoft.com/office/powerpoint/2010/main" val="23771778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L’dea è</a:t>
            </a:r>
            <a:r>
              <a:rPr lang="it-IT" baseline="0" dirty="0"/>
              <a:t> quella di applicare tecniche di </a:t>
            </a:r>
            <a:r>
              <a:rPr lang="it-IT" baseline="0" dirty="0" err="1"/>
              <a:t>features</a:t>
            </a:r>
            <a:r>
              <a:rPr lang="it-IT" baseline="0" dirty="0"/>
              <a:t> </a:t>
            </a:r>
            <a:r>
              <a:rPr lang="it-IT" baseline="0" dirty="0" err="1"/>
              <a:t>selection</a:t>
            </a:r>
            <a:r>
              <a:rPr lang="it-IT" baseline="0" dirty="0"/>
              <a:t> per individuare tutte le possibili combinazioni di parametri spazio temporali ed individuare il migliore sottoinsieme di questi parametri che permetta di classificare tra un cammino patologico da uno normale</a:t>
            </a:r>
            <a:endParaRPr lang="it-IT" dirty="0"/>
          </a:p>
        </p:txBody>
      </p:sp>
      <p:sp>
        <p:nvSpPr>
          <p:cNvPr id="4" name="Segnaposto numero diapositiva 3"/>
          <p:cNvSpPr>
            <a:spLocks noGrp="1"/>
          </p:cNvSpPr>
          <p:nvPr>
            <p:ph type="sldNum" sz="quarter" idx="5"/>
          </p:nvPr>
        </p:nvSpPr>
        <p:spPr/>
        <p:txBody>
          <a:bodyPr/>
          <a:lstStyle/>
          <a:p>
            <a:fld id="{1655E9E5-9764-435E-A5E3-62DCFF5FA4BA}" type="slidenum">
              <a:rPr lang="it-IT" smtClean="0"/>
              <a:pPr/>
              <a:t>24</a:t>
            </a:fld>
            <a:endParaRPr lang="it-IT"/>
          </a:p>
        </p:txBody>
      </p:sp>
    </p:spTree>
    <p:extLst>
      <p:ext uri="{BB962C8B-B14F-4D97-AF65-F5344CB8AC3E}">
        <p14:creationId xmlns:p14="http://schemas.microsoft.com/office/powerpoint/2010/main" val="24510213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considered features were all the spatial and temporal parameters normally used in a biomechanics laboratory.</a:t>
            </a:r>
          </a:p>
          <a:p>
            <a:r>
              <a:rPr lang="en-US" sz="1200" b="0" i="0" u="none" strike="noStrike" kern="1200" baseline="0" dirty="0">
                <a:solidFill>
                  <a:schemeClr val="tx1"/>
                </a:solidFill>
                <a:latin typeface="+mn-lt"/>
                <a:ea typeface="+mn-ea"/>
                <a:cs typeface="+mn-cs"/>
              </a:rPr>
              <a:t>Additionally, two indexes, specifically computed for this analysis, were inserted to have a mean that could help in measuring the dissimilarity of the gait. For all of the parameters, both the left and the right values were considered, with the exception of the cadence and the mean speed that have a unique value for both the feet; so, a total of 16 features were processed in the analysis</a:t>
            </a:r>
            <a:endParaRPr lang="it-IT" dirty="0"/>
          </a:p>
        </p:txBody>
      </p:sp>
      <p:sp>
        <p:nvSpPr>
          <p:cNvPr id="4" name="Segnaposto numero diapositiva 3"/>
          <p:cNvSpPr>
            <a:spLocks noGrp="1"/>
          </p:cNvSpPr>
          <p:nvPr>
            <p:ph type="sldNum" sz="quarter" idx="5"/>
          </p:nvPr>
        </p:nvSpPr>
        <p:spPr/>
        <p:txBody>
          <a:bodyPr/>
          <a:lstStyle/>
          <a:p>
            <a:fld id="{1655E9E5-9764-435E-A5E3-62DCFF5FA4BA}" type="slidenum">
              <a:rPr lang="it-IT" smtClean="0"/>
              <a:pPr/>
              <a:t>25</a:t>
            </a:fld>
            <a:endParaRPr lang="it-IT"/>
          </a:p>
        </p:txBody>
      </p:sp>
    </p:spTree>
    <p:extLst>
      <p:ext uri="{BB962C8B-B14F-4D97-AF65-F5344CB8AC3E}">
        <p14:creationId xmlns:p14="http://schemas.microsoft.com/office/powerpoint/2010/main" val="4160861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7073F9C1-7B34-4287-841E-0A6AE38000FB}" type="slidenum">
              <a:rPr lang="it-IT" smtClean="0"/>
              <a:t>5</a:t>
            </a:fld>
            <a:endParaRPr lang="it-IT"/>
          </a:p>
        </p:txBody>
      </p:sp>
    </p:spTree>
    <p:extLst>
      <p:ext uri="{BB962C8B-B14F-4D97-AF65-F5344CB8AC3E}">
        <p14:creationId xmlns:p14="http://schemas.microsoft.com/office/powerpoint/2010/main" val="8261170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a:p>
            <a:r>
              <a:rPr lang="en-US" sz="1200" kern="1200" baseline="0" dirty="0">
                <a:solidFill>
                  <a:schemeClr val="tx1"/>
                </a:solidFill>
                <a:latin typeface="+mn-lt"/>
                <a:ea typeface="+mn-ea"/>
                <a:cs typeface="+mn-cs"/>
              </a:rPr>
              <a:t>The classification accuracy is evaluated in terms of classification rate over tenfold, which is the percentage of patterns incorrectly classified, and considering the confusion matrix, which gives us the total number of false positives, false negatives and subjects correctly classified. When more than one subset of features yields the same performance, only the one having the minimum complexity is</a:t>
            </a:r>
          </a:p>
          <a:p>
            <a:r>
              <a:rPr lang="it-IT" sz="1200" kern="1200" baseline="0" dirty="0" err="1">
                <a:solidFill>
                  <a:schemeClr val="tx1"/>
                </a:solidFill>
                <a:latin typeface="+mn-lt"/>
                <a:ea typeface="+mn-ea"/>
                <a:cs typeface="+mn-cs"/>
              </a:rPr>
              <a:t>selected</a:t>
            </a:r>
            <a:r>
              <a:rPr lang="it-IT" sz="1200" kern="1200" baseline="0" dirty="0">
                <a:solidFill>
                  <a:schemeClr val="tx1"/>
                </a:solidFill>
                <a:latin typeface="+mn-lt"/>
                <a:ea typeface="+mn-ea"/>
                <a:cs typeface="+mn-cs"/>
              </a:rPr>
              <a:t>.</a:t>
            </a:r>
            <a:endParaRPr lang="it-IT" dirty="0"/>
          </a:p>
          <a:p>
            <a:endParaRPr lang="it-IT" dirty="0"/>
          </a:p>
          <a:p>
            <a:endParaRPr lang="it-IT" dirty="0"/>
          </a:p>
          <a:p>
            <a:endParaRPr lang="it-IT" dirty="0"/>
          </a:p>
          <a:p>
            <a:endParaRPr lang="it-IT" dirty="0"/>
          </a:p>
          <a:p>
            <a:endParaRPr lang="it-IT" dirty="0"/>
          </a:p>
          <a:p>
            <a:endParaRPr lang="it-IT" dirty="0"/>
          </a:p>
          <a:p>
            <a:r>
              <a:rPr lang="it-IT" dirty="0"/>
              <a:t>I</a:t>
            </a:r>
            <a:r>
              <a:rPr lang="it-IT" baseline="0" dirty="0"/>
              <a:t>l risultato mostra come con solo 3 </a:t>
            </a:r>
            <a:r>
              <a:rPr lang="it-IT" baseline="0" dirty="0" err="1"/>
              <a:t>features</a:t>
            </a:r>
            <a:r>
              <a:rPr lang="it-IT" baseline="0" dirty="0"/>
              <a:t> (parametri spazio temporali)  l’algoritmo individua la patologia con una buona precisione.</a:t>
            </a:r>
          </a:p>
          <a:p>
            <a:r>
              <a:rPr lang="it-IT" baseline="0" dirty="0"/>
              <a:t>Lunghezza del passo e velocità </a:t>
            </a:r>
            <a:r>
              <a:rPr lang="it-IT" baseline="0" dirty="0" err="1"/>
              <a:t>delllo</a:t>
            </a:r>
            <a:r>
              <a:rPr lang="it-IT" baseline="0" dirty="0"/>
              <a:t> swing sono presenti in entrambi gli algoritmi. Questo conferma che </a:t>
            </a:r>
            <a:r>
              <a:rPr lang="it-IT" baseline="0" dirty="0" err="1"/>
              <a:t>che</a:t>
            </a:r>
            <a:r>
              <a:rPr lang="it-IT" baseline="0" dirty="0"/>
              <a:t> questi due parametri hanno la capacità di discriminare la presenza di un’alterazione del cammino. </a:t>
            </a:r>
          </a:p>
          <a:p>
            <a:endParaRPr lang="it-IT" baseline="0" dirty="0"/>
          </a:p>
          <a:p>
            <a:endParaRPr lang="it-IT" baseline="0" dirty="0"/>
          </a:p>
          <a:p>
            <a:endParaRPr lang="it-IT" dirty="0"/>
          </a:p>
        </p:txBody>
      </p:sp>
      <p:sp>
        <p:nvSpPr>
          <p:cNvPr id="4" name="Segnaposto numero diapositiva 3"/>
          <p:cNvSpPr>
            <a:spLocks noGrp="1"/>
          </p:cNvSpPr>
          <p:nvPr>
            <p:ph type="sldNum" sz="quarter" idx="5"/>
          </p:nvPr>
        </p:nvSpPr>
        <p:spPr/>
        <p:txBody>
          <a:bodyPr/>
          <a:lstStyle/>
          <a:p>
            <a:fld id="{1655E9E5-9764-435E-A5E3-62DCFF5FA4BA}" type="slidenum">
              <a:rPr lang="it-IT" smtClean="0"/>
              <a:pPr/>
              <a:t>26</a:t>
            </a:fld>
            <a:endParaRPr lang="it-IT"/>
          </a:p>
        </p:txBody>
      </p:sp>
    </p:spTree>
    <p:extLst>
      <p:ext uri="{BB962C8B-B14F-4D97-AF65-F5344CB8AC3E}">
        <p14:creationId xmlns:p14="http://schemas.microsoft.com/office/powerpoint/2010/main" val="297749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Despite progress, several challenges inhibit both inertial and vision-based motion tracking from reaching the high accuracies that many biomechanics applications require. Their complementary strengths, however, could be harnessed toward better solutions than those offered by either modality alone “</a:t>
            </a:r>
          </a:p>
          <a:p>
            <a:endParaRPr lang="it-IT" dirty="0"/>
          </a:p>
        </p:txBody>
      </p:sp>
      <p:sp>
        <p:nvSpPr>
          <p:cNvPr id="4" name="Segnaposto numero diapositiva 3"/>
          <p:cNvSpPr>
            <a:spLocks noGrp="1"/>
          </p:cNvSpPr>
          <p:nvPr>
            <p:ph type="sldNum" sz="quarter" idx="10"/>
          </p:nvPr>
        </p:nvSpPr>
        <p:spPr/>
        <p:txBody>
          <a:bodyPr/>
          <a:lstStyle/>
          <a:p>
            <a:fld id="{1655E9E5-9764-435E-A5E3-62DCFF5FA4BA}" type="slidenum">
              <a:rPr lang="it-IT" smtClean="0"/>
              <a:pPr/>
              <a:t>27</a:t>
            </a:fld>
            <a:endParaRPr lang="it-IT"/>
          </a:p>
        </p:txBody>
      </p:sp>
    </p:spTree>
    <p:extLst>
      <p:ext uri="{BB962C8B-B14F-4D97-AF65-F5344CB8AC3E}">
        <p14:creationId xmlns:p14="http://schemas.microsoft.com/office/powerpoint/2010/main" val="7728656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a:p>
            <a:endParaRPr lang="it-IT" dirty="0"/>
          </a:p>
          <a:p>
            <a:endParaRPr lang="it-IT" dirty="0"/>
          </a:p>
          <a:p>
            <a:endParaRPr lang="it-IT" dirty="0"/>
          </a:p>
          <a:p>
            <a:endParaRPr lang="it-IT" dirty="0"/>
          </a:p>
          <a:p>
            <a:endParaRPr lang="it-IT" dirty="0"/>
          </a:p>
          <a:p>
            <a:endParaRPr lang="it-IT" dirty="0"/>
          </a:p>
          <a:p>
            <a:endParaRPr lang="it-IT" dirty="0"/>
          </a:p>
        </p:txBody>
      </p:sp>
      <p:sp>
        <p:nvSpPr>
          <p:cNvPr id="4" name="Segnaposto numero diapositiva 3"/>
          <p:cNvSpPr>
            <a:spLocks noGrp="1"/>
          </p:cNvSpPr>
          <p:nvPr>
            <p:ph type="sldNum" sz="quarter" idx="5"/>
          </p:nvPr>
        </p:nvSpPr>
        <p:spPr/>
        <p:txBody>
          <a:bodyPr/>
          <a:lstStyle/>
          <a:p>
            <a:fld id="{1655E9E5-9764-435E-A5E3-62DCFF5FA4BA}" type="slidenum">
              <a:rPr lang="it-IT" smtClean="0"/>
              <a:pPr/>
              <a:t>28</a:t>
            </a:fld>
            <a:endParaRPr lang="it-IT"/>
          </a:p>
        </p:txBody>
      </p:sp>
    </p:spTree>
    <p:extLst>
      <p:ext uri="{BB962C8B-B14F-4D97-AF65-F5344CB8AC3E}">
        <p14:creationId xmlns:p14="http://schemas.microsoft.com/office/powerpoint/2010/main" val="297749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a:p>
            <a:r>
              <a:rPr lang="it-IT" dirty="0"/>
              <a:t>Il nostro approccio si realizza in tre fasi:</a:t>
            </a:r>
          </a:p>
          <a:p>
            <a:r>
              <a:rPr lang="it-IT" dirty="0"/>
              <a:t>Acquisizione del video del movimento</a:t>
            </a:r>
          </a:p>
          <a:p>
            <a:r>
              <a:rPr lang="it-IT" dirty="0"/>
              <a:t>Estrazione dei punti di repere (pose </a:t>
            </a:r>
            <a:r>
              <a:rPr lang="it-IT" dirty="0" err="1"/>
              <a:t>estimation</a:t>
            </a:r>
            <a:r>
              <a:rPr lang="it-IT" dirty="0"/>
              <a:t>)</a:t>
            </a:r>
          </a:p>
          <a:p>
            <a:r>
              <a:rPr lang="it-IT" dirty="0"/>
              <a:t>Elaborazione della sequenza temporale dei punti di repere.(usando intelligenza </a:t>
            </a:r>
            <a:r>
              <a:rPr lang="it-IT" dirty="0" err="1"/>
              <a:t>artficiale</a:t>
            </a:r>
            <a:r>
              <a:rPr lang="it-IT" dirty="0"/>
              <a:t>)</a:t>
            </a:r>
          </a:p>
          <a:p>
            <a:r>
              <a:rPr lang="it-IT" dirty="0"/>
              <a:t>Usando una classificazione (</a:t>
            </a:r>
            <a:r>
              <a:rPr lang="it-IT" dirty="0" err="1"/>
              <a:t>supervisonato</a:t>
            </a:r>
            <a:r>
              <a:rPr lang="it-IT" dirty="0"/>
              <a:t>) di individuazione del pattern di movimenti sani/patologici</a:t>
            </a:r>
          </a:p>
          <a:p>
            <a:endParaRPr lang="it-IT" dirty="0"/>
          </a:p>
          <a:p>
            <a:r>
              <a:rPr lang="it-IT" dirty="0"/>
              <a:t>La visione computerizzata è uno dei campi in cui l’intelligenza artificiale potrebbe, davvero e a tutti gli effetti, svolgere un ruolo importante e concreto per la società.</a:t>
            </a:r>
          </a:p>
          <a:p>
            <a:r>
              <a:rPr lang="it-IT" dirty="0"/>
              <a:t>Dal punto di vista dell’ingegneria, cerca di automatizzare le attività che il sistema visivo umano può svolgere.</a:t>
            </a:r>
          </a:p>
          <a:p>
            <a:endParaRPr lang="it-IT" dirty="0"/>
          </a:p>
        </p:txBody>
      </p:sp>
      <p:sp>
        <p:nvSpPr>
          <p:cNvPr id="4" name="Segnaposto numero diapositiva 3"/>
          <p:cNvSpPr>
            <a:spLocks noGrp="1"/>
          </p:cNvSpPr>
          <p:nvPr>
            <p:ph type="sldNum" sz="quarter" idx="5"/>
          </p:nvPr>
        </p:nvSpPr>
        <p:spPr/>
        <p:txBody>
          <a:bodyPr/>
          <a:lstStyle/>
          <a:p>
            <a:fld id="{1655E9E5-9764-435E-A5E3-62DCFF5FA4BA}" type="slidenum">
              <a:rPr lang="it-IT" smtClean="0"/>
              <a:pPr/>
              <a:t>29</a:t>
            </a:fld>
            <a:endParaRPr lang="it-IT"/>
          </a:p>
        </p:txBody>
      </p:sp>
    </p:spTree>
    <p:extLst>
      <p:ext uri="{BB962C8B-B14F-4D97-AF65-F5344CB8AC3E}">
        <p14:creationId xmlns:p14="http://schemas.microsoft.com/office/powerpoint/2010/main" val="19340656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5"/>
          </p:nvPr>
        </p:nvSpPr>
        <p:spPr/>
        <p:txBody>
          <a:bodyPr/>
          <a:lstStyle/>
          <a:p>
            <a:fld id="{1655E9E5-9764-435E-A5E3-62DCFF5FA4BA}" type="slidenum">
              <a:rPr lang="it-IT" smtClean="0"/>
              <a:pPr/>
              <a:t>30</a:t>
            </a:fld>
            <a:endParaRPr lang="it-IT"/>
          </a:p>
        </p:txBody>
      </p:sp>
    </p:spTree>
    <p:extLst>
      <p:ext uri="{BB962C8B-B14F-4D97-AF65-F5344CB8AC3E}">
        <p14:creationId xmlns:p14="http://schemas.microsoft.com/office/powerpoint/2010/main" val="3820489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To have uniform shapes (required by machine learning models), each image was reshaped to s  224  224 using Python programming language version 3.8 (Python Software Foundation, Wilmington, DE, USA) and libraries such as </a:t>
            </a:r>
            <a:r>
              <a:rPr lang="en-US" dirty="0" err="1"/>
              <a:t>pydicom</a:t>
            </a:r>
            <a:r>
              <a:rPr lang="en-US" dirty="0"/>
              <a:t> and Monai.</a:t>
            </a:r>
          </a:p>
          <a:p>
            <a:endParaRPr lang="en-US" dirty="0"/>
          </a:p>
          <a:p>
            <a:r>
              <a:rPr lang="en-US" dirty="0"/>
              <a:t>One common issue that arises when working with images is the varying pixel intensity. In order to deal with this issue, a pixel normalization policy was adopted.</a:t>
            </a:r>
          </a:p>
          <a:p>
            <a:r>
              <a:rPr lang="en-US" dirty="0"/>
              <a:t>Firstly, with the help of 4 expert clinicians, an intensity range of interest for each knee injury present in this work was identified, and all of the pixels with values outside the intensity range were </a:t>
            </a:r>
            <a:r>
              <a:rPr lang="en-US" dirty="0" err="1"/>
              <a:t>setto</a:t>
            </a:r>
            <a:r>
              <a:rPr lang="en-US" dirty="0"/>
              <a:t> 0.</a:t>
            </a:r>
          </a:p>
          <a:p>
            <a:endParaRPr lang="en-US" dirty="0"/>
          </a:p>
          <a:p>
            <a:r>
              <a:rPr lang="en-US" dirty="0"/>
              <a:t>Inspired by [24], this work used a feature fusion mechanism that further combined three different representations of each MRI slice along the color channel dimension to enhance the amount of information. Specifically, local binary pattern [25] (LBP) and discrete wavelet transform [26] (DWT) were used to create two alternative representations of each slice, introducing a wide variety of features that characterize different knee structures.</a:t>
            </a:r>
          </a:p>
          <a:p>
            <a:r>
              <a:rPr lang="en-US" dirty="0"/>
              <a:t>Afterward, these representations, together with the original slice, were stacked together to form an image of shape s  3  224  224, where 3 is the number of channels. The operation is illustrated in Figure 1.</a:t>
            </a:r>
          </a:p>
        </p:txBody>
      </p:sp>
      <p:sp>
        <p:nvSpPr>
          <p:cNvPr id="4" name="Segnaposto numero diapositiva 3"/>
          <p:cNvSpPr>
            <a:spLocks noGrp="1"/>
          </p:cNvSpPr>
          <p:nvPr>
            <p:ph type="sldNum" sz="quarter" idx="5"/>
          </p:nvPr>
        </p:nvSpPr>
        <p:spPr/>
        <p:txBody>
          <a:bodyPr/>
          <a:lstStyle/>
          <a:p>
            <a:fld id="{1655E9E5-9764-435E-A5E3-62DCFF5FA4BA}" type="slidenum">
              <a:rPr lang="it-IT" smtClean="0"/>
              <a:pPr/>
              <a:t>31</a:t>
            </a:fld>
            <a:endParaRPr lang="it-IT"/>
          </a:p>
        </p:txBody>
      </p:sp>
    </p:spTree>
    <p:extLst>
      <p:ext uri="{BB962C8B-B14F-4D97-AF65-F5344CB8AC3E}">
        <p14:creationId xmlns:p14="http://schemas.microsoft.com/office/powerpoint/2010/main" val="4540485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We noted that this property of CNNs could be used to model the patterns of the knee present in MRIs. Indeed, the model  proposed in this work, which was named </a:t>
            </a:r>
            <a:r>
              <a:rPr lang="en-US" dirty="0" err="1"/>
              <a:t>KNet</a:t>
            </a:r>
            <a:r>
              <a:rPr lang="en-US" dirty="0"/>
              <a:t>, was based on CNNs. Specifically inspired by </a:t>
            </a:r>
            <a:r>
              <a:rPr lang="en-US" dirty="0" err="1"/>
              <a:t>MRNet</a:t>
            </a:r>
            <a:r>
              <a:rPr lang="en-US" dirty="0"/>
              <a:t> [10], it employed a version of CNN, which was named </a:t>
            </a:r>
            <a:r>
              <a:rPr lang="en-US" dirty="0" err="1"/>
              <a:t>AlexNet</a:t>
            </a:r>
            <a:endParaRPr lang="en-US" dirty="0"/>
          </a:p>
          <a:p>
            <a:endParaRPr lang="en-US" dirty="0"/>
          </a:p>
          <a:p>
            <a:r>
              <a:rPr lang="en-US" dirty="0"/>
              <a:t>The current model </a:t>
            </a:r>
            <a:r>
              <a:rPr lang="en-US" dirty="0" err="1"/>
              <a:t>representrf</a:t>
            </a:r>
            <a:r>
              <a:rPr lang="en-US" dirty="0"/>
              <a:t> a network that could process a single MRI slice at a time. As in real-life scenarios, radiologists usually produce multiple MRIs of different orientations and types for the knee, our </a:t>
            </a:r>
            <a:r>
              <a:rPr lang="en-US" dirty="0" err="1"/>
              <a:t>KNet</a:t>
            </a:r>
            <a:r>
              <a:rPr lang="en-US" dirty="0"/>
              <a:t> could be extended to simultaneously take as inputs up to three MRIs of the same patient. We named this architecture multi-stream </a:t>
            </a:r>
            <a:r>
              <a:rPr lang="en-US" dirty="0" err="1"/>
              <a:t>Knet</a:t>
            </a:r>
            <a:r>
              <a:rPr lang="en-US" dirty="0"/>
              <a:t> and illustrate it in Figure 3. Specifically, MS-</a:t>
            </a:r>
            <a:r>
              <a:rPr lang="en-US" dirty="0" err="1"/>
              <a:t>KNet</a:t>
            </a:r>
            <a:r>
              <a:rPr lang="en-US" dirty="0"/>
              <a:t> uses three separated </a:t>
            </a:r>
            <a:r>
              <a:rPr lang="en-US" dirty="0" err="1"/>
              <a:t>KNet</a:t>
            </a:r>
            <a:r>
              <a:rPr lang="en-US" dirty="0"/>
              <a:t> branches that are fused together through an averaging operation before moving to the classification head. </a:t>
            </a:r>
          </a:p>
        </p:txBody>
      </p:sp>
      <p:sp>
        <p:nvSpPr>
          <p:cNvPr id="4" name="Segnaposto numero diapositiva 3"/>
          <p:cNvSpPr>
            <a:spLocks noGrp="1"/>
          </p:cNvSpPr>
          <p:nvPr>
            <p:ph type="sldNum" sz="quarter" idx="5"/>
          </p:nvPr>
        </p:nvSpPr>
        <p:spPr/>
        <p:txBody>
          <a:bodyPr/>
          <a:lstStyle/>
          <a:p>
            <a:fld id="{1655E9E5-9764-435E-A5E3-62DCFF5FA4BA}" type="slidenum">
              <a:rPr lang="it-IT" smtClean="0"/>
              <a:pPr/>
              <a:t>32</a:t>
            </a:fld>
            <a:endParaRPr lang="it-IT"/>
          </a:p>
        </p:txBody>
      </p:sp>
    </p:spTree>
    <p:extLst>
      <p:ext uri="{BB962C8B-B14F-4D97-AF65-F5344CB8AC3E}">
        <p14:creationId xmlns:p14="http://schemas.microsoft.com/office/powerpoint/2010/main" val="3045125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It is worth mentioning that to the best of our knowledge, this is the first work in literature that uses a real-life imaging protocol for MRI, meaning that the dataset contains multiple types of MRI images per examination according to the evaluation protocols used by radiologists at the specific institute from which the data are obtain e learning models. </a:t>
            </a:r>
          </a:p>
          <a:p>
            <a:endParaRPr lang="en-US" dirty="0"/>
          </a:p>
          <a:p>
            <a:r>
              <a:rPr lang="en-US" dirty="0"/>
              <a:t> Examinations were performed using </a:t>
            </a:r>
            <a:r>
              <a:rPr lang="en-US" dirty="0" err="1"/>
              <a:t>Esaote</a:t>
            </a:r>
            <a:r>
              <a:rPr lang="en-US" dirty="0"/>
              <a:t> scanners with a standard knee MRI coil and a routine non-contrast knee MRI protocol that </a:t>
            </a:r>
          </a:p>
          <a:p>
            <a:r>
              <a:rPr lang="en-US" dirty="0"/>
              <a:t>included the following sequences: coronal hybrid (T1 and T2), sagittal T1 and T2, and axial </a:t>
            </a:r>
          </a:p>
          <a:p>
            <a:r>
              <a:rPr lang="en-US" dirty="0"/>
              <a:t>T2 weighting for all exams. The number of image slices in each sequence ranged from 14 to 56</a:t>
            </a:r>
          </a:p>
        </p:txBody>
      </p:sp>
      <p:sp>
        <p:nvSpPr>
          <p:cNvPr id="4" name="Segnaposto numero diapositiva 3"/>
          <p:cNvSpPr>
            <a:spLocks noGrp="1"/>
          </p:cNvSpPr>
          <p:nvPr>
            <p:ph type="sldNum" sz="quarter" idx="5"/>
          </p:nvPr>
        </p:nvSpPr>
        <p:spPr/>
        <p:txBody>
          <a:bodyPr/>
          <a:lstStyle/>
          <a:p>
            <a:fld id="{1655E9E5-9764-435E-A5E3-62DCFF5FA4BA}" type="slidenum">
              <a:rPr lang="it-IT" smtClean="0"/>
              <a:pPr/>
              <a:t>33</a:t>
            </a:fld>
            <a:endParaRPr lang="it-IT"/>
          </a:p>
        </p:txBody>
      </p:sp>
    </p:spTree>
    <p:extLst>
      <p:ext uri="{BB962C8B-B14F-4D97-AF65-F5344CB8AC3E}">
        <p14:creationId xmlns:p14="http://schemas.microsoft.com/office/powerpoint/2010/main" val="13612698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Le protesi di arto superiore attualmente sul mercato comprendono:</a:t>
            </a:r>
            <a:br>
              <a:rPr lang="it-IT" dirty="0"/>
            </a:br>
            <a:r>
              <a:rPr lang="it-IT" dirty="0"/>
              <a:t>le protesi passive, per i pazienti che non hanno richieste funzionali, sono estetiche e non prevedono nessun tipo di controllo motorio.</a:t>
            </a:r>
          </a:p>
          <a:p>
            <a:r>
              <a:rPr lang="it-IT" dirty="0"/>
              <a:t>Le protesi ad energia corporea sono tecnicamente le </a:t>
            </a:r>
            <a:r>
              <a:rPr lang="it-IT" dirty="0" err="1"/>
              <a:t>piu</a:t>
            </a:r>
            <a:r>
              <a:rPr lang="it-IT" dirty="0"/>
              <a:t> semplici. </a:t>
            </a:r>
            <a:r>
              <a:rPr lang="it-IT" sz="1800" dirty="0">
                <a:effectLst/>
                <a:latin typeface="Palatino Linotype" panose="02040502050505030304" pitchFamily="18" charset="0"/>
                <a:ea typeface="Times New Roman" panose="02020603050405020304" pitchFamily="18" charset="0"/>
                <a:cs typeface="Times New Roman" panose="02020603050405020304" pitchFamily="18" charset="0"/>
              </a:rPr>
              <a:t>sono controllate da un cavo con l’aiuto dell’articolazione della spalla o del tronco.</a:t>
            </a:r>
          </a:p>
          <a:p>
            <a:r>
              <a:rPr lang="it-IT" sz="1800" dirty="0">
                <a:effectLst/>
                <a:latin typeface="Palatino Linotype" panose="02040502050505030304" pitchFamily="18" charset="0"/>
                <a:cs typeface="Times New Roman" panose="02020603050405020304" pitchFamily="18" charset="0"/>
              </a:rPr>
              <a:t>Le protesi ad energia esterna o mioelettriche sono controllate tramite elettrodi, attraverso la contrazione muscolare dei muscoli flessori ed estensori di polso </a:t>
            </a:r>
          </a:p>
          <a:p>
            <a:r>
              <a:rPr lang="it-IT" sz="1800" dirty="0">
                <a:effectLst/>
                <a:latin typeface="Palatino Linotype" panose="02040502050505030304" pitchFamily="18" charset="0"/>
                <a:cs typeface="Times New Roman" panose="02020603050405020304" pitchFamily="18" charset="0"/>
              </a:rPr>
              <a:t>. Per tale ragione sono definiti “extratariffari” (art.1 comma 6 D.M.332/99) e prevedono una differenza di costo integrativa alle tariffe della codificazione ISO base.</a:t>
            </a:r>
          </a:p>
          <a:p>
            <a:endParaRPr lang="it-IT" dirty="0"/>
          </a:p>
        </p:txBody>
      </p:sp>
      <p:sp>
        <p:nvSpPr>
          <p:cNvPr id="4" name="Segnaposto numero diapositiva 3"/>
          <p:cNvSpPr>
            <a:spLocks noGrp="1"/>
          </p:cNvSpPr>
          <p:nvPr>
            <p:ph type="sldNum" sz="quarter" idx="5"/>
          </p:nvPr>
        </p:nvSpPr>
        <p:spPr/>
        <p:txBody>
          <a:bodyPr/>
          <a:lstStyle/>
          <a:p>
            <a:fld id="{BB4BF235-632F-4326-B1AE-83C58F2B625E}" type="slidenum">
              <a:rPr lang="it-IT" smtClean="0"/>
              <a:t>36</a:t>
            </a:fld>
            <a:endParaRPr lang="it-IT"/>
          </a:p>
        </p:txBody>
      </p:sp>
    </p:spTree>
    <p:extLst>
      <p:ext uri="{BB962C8B-B14F-4D97-AF65-F5344CB8AC3E}">
        <p14:creationId xmlns:p14="http://schemas.microsoft.com/office/powerpoint/2010/main" val="11131555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Le mani mioelettriche </a:t>
            </a:r>
            <a:r>
              <a:rPr lang="it-IT" dirty="0" err="1"/>
              <a:t>tridigitali</a:t>
            </a:r>
            <a:r>
              <a:rPr lang="it-IT" dirty="0"/>
              <a:t> sono dotate di tre dita motorizzate e due dita cosmetiche o a controllo passivo e consentono una presa </a:t>
            </a:r>
            <a:r>
              <a:rPr lang="it-IT" dirty="0" err="1"/>
              <a:t>tridigitale</a:t>
            </a:r>
            <a:r>
              <a:rPr lang="it-IT" dirty="0"/>
              <a:t>. Possono essere controllate a scelta del paziente da uno o due elettrodi. Le più moderne sono dotati di un comando proporzionale che consente di regolare velocità e forza di presa attraverso una contrazione muscolare proporzionale, e di sensori che percepiscono il momento del contatto con l’oggetto durante la presa e aumentando la forza in una frazione di secondo ne garantiscono la tenuta. In queste protesi può inoltre essere inserita una componente di polso rotazionale che consente la prono-supinazione, sia passiva che attiva tramite impulso. </a:t>
            </a:r>
            <a:endParaRPr lang="en-US" dirty="0"/>
          </a:p>
        </p:txBody>
      </p:sp>
      <p:sp>
        <p:nvSpPr>
          <p:cNvPr id="4" name="Segnaposto numero diapositiva 3"/>
          <p:cNvSpPr>
            <a:spLocks noGrp="1"/>
          </p:cNvSpPr>
          <p:nvPr>
            <p:ph type="sldNum" sz="quarter" idx="5"/>
          </p:nvPr>
        </p:nvSpPr>
        <p:spPr/>
        <p:txBody>
          <a:bodyPr/>
          <a:lstStyle/>
          <a:p>
            <a:fld id="{1655E9E5-9764-435E-A5E3-62DCFF5FA4BA}" type="slidenum">
              <a:rPr lang="it-IT" smtClean="0"/>
              <a:pPr/>
              <a:t>37</a:t>
            </a:fld>
            <a:endParaRPr lang="it-IT"/>
          </a:p>
        </p:txBody>
      </p:sp>
    </p:spTree>
    <p:extLst>
      <p:ext uri="{BB962C8B-B14F-4D97-AF65-F5344CB8AC3E}">
        <p14:creationId xmlns:p14="http://schemas.microsoft.com/office/powerpoint/2010/main" val="4225365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b="0" i="0" dirty="0">
                <a:solidFill>
                  <a:srgbClr val="4D4D4D"/>
                </a:solidFill>
                <a:effectLst/>
                <a:latin typeface="Arial" panose="020B0604020202020204" pitchFamily="34" charset="0"/>
              </a:rPr>
              <a:t>Nel Lazio i dati sull’assistenza riabilitativa post-acuzie sono raccolti attraverso un diverso sistema, denominato </a:t>
            </a:r>
            <a:r>
              <a:rPr lang="it-IT" b="1" i="0" dirty="0">
                <a:solidFill>
                  <a:srgbClr val="4D4D4D"/>
                </a:solidFill>
                <a:effectLst/>
                <a:latin typeface="Arial" panose="020B0604020202020204" pitchFamily="34" charset="0"/>
              </a:rPr>
              <a:t>RAD-R</a:t>
            </a:r>
            <a:r>
              <a:rPr lang="it-IT" b="0" i="0" dirty="0">
                <a:solidFill>
                  <a:srgbClr val="4D4D4D"/>
                </a:solidFill>
                <a:effectLst/>
                <a:latin typeface="Arial" panose="020B0604020202020204" pitchFamily="34" charset="0"/>
              </a:rPr>
              <a:t>, che aggiorna il contenuto della </a:t>
            </a:r>
            <a:r>
              <a:rPr lang="it-IT" b="1" i="0" dirty="0">
                <a:solidFill>
                  <a:srgbClr val="4D4D4D"/>
                </a:solidFill>
                <a:effectLst/>
                <a:latin typeface="Arial" panose="020B0604020202020204" pitchFamily="34" charset="0"/>
              </a:rPr>
              <a:t>SDO</a:t>
            </a:r>
            <a:r>
              <a:rPr lang="it-IT" b="0" i="0" dirty="0">
                <a:solidFill>
                  <a:srgbClr val="4D4D4D"/>
                </a:solidFill>
                <a:effectLst/>
                <a:latin typeface="Arial" panose="020B0604020202020204" pitchFamily="34" charset="0"/>
              </a:rPr>
              <a:t> (Scheda di Dimissioni Ospedaliera) con dati dedicati a descrivere in modo più appropriato i pazienti e l’assistenza erogata.  la SDO risultava </a:t>
            </a:r>
            <a:r>
              <a:rPr lang="it-IT" b="1" i="0" dirty="0">
                <a:solidFill>
                  <a:srgbClr val="4D4D4D"/>
                </a:solidFill>
                <a:effectLst/>
                <a:latin typeface="Arial" panose="020B0604020202020204" pitchFamily="34" charset="0"/>
              </a:rPr>
              <a:t>inadeguata per descrivere la complessità e specificità del paziente che accede ad un percorso di riabilitazione intensiva post-acuzie, in quanto carente per la descrizione dei motivi dell’accesso, dell'impegno assistenziale, dello stato di dipendenza funzionale della persona e dell’eventuale percorso riabilitativo successivo alla dimissione</a:t>
            </a:r>
          </a:p>
          <a:p>
            <a:pPr marL="0" marR="0" lvl="0" indent="0" algn="l" defTabSz="914400" rtl="0" eaLnBrk="1" fontAlgn="auto" latinLnBrk="0" hangingPunct="1">
              <a:lnSpc>
                <a:spcPct val="100000"/>
              </a:lnSpc>
              <a:spcBef>
                <a:spcPts val="0"/>
              </a:spcBef>
              <a:spcAft>
                <a:spcPts val="0"/>
              </a:spcAft>
              <a:buClrTx/>
              <a:buSzTx/>
              <a:buFontTx/>
              <a:buNone/>
              <a:tabLst/>
              <a:defRPr/>
            </a:pPr>
            <a:r>
              <a:rPr lang="it-IT" b="0" i="0" dirty="0">
                <a:solidFill>
                  <a:srgbClr val="4D4D4D"/>
                </a:solidFill>
                <a:effectLst/>
                <a:latin typeface="Arial" panose="020B0604020202020204" pitchFamily="34" charset="0"/>
              </a:rPr>
              <a:t>Il Rapporto accettazione-dimissione per la riabilitazione del Lazio (RAD-R) è finalizzato al monitoraggio dei ricoveri in riabilitazione intensiva post-acuzie presso le strutture autorizzate della regione Lazio (codici 28, 56 e 75).</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b="0" i="0" dirty="0">
              <a:solidFill>
                <a:srgbClr val="4D4D4D"/>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it-IT" b="0" i="0" dirty="0">
              <a:solidFill>
                <a:srgbClr val="4D4D4D"/>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b="0" i="0" dirty="0">
                <a:solidFill>
                  <a:srgbClr val="4D4D4D"/>
                </a:solidFill>
                <a:effectLst/>
                <a:latin typeface="Arial" panose="020B0604020202020204" pitchFamily="34" charset="0"/>
              </a:rPr>
              <a:t> La trasmissione dei dati avviene da parte delle strutture attraverso un portale accessibile in rete chiamato </a:t>
            </a:r>
            <a:r>
              <a:rPr lang="it-IT" b="1" i="0" dirty="0">
                <a:solidFill>
                  <a:srgbClr val="4D4D4D"/>
                </a:solidFill>
                <a:effectLst/>
                <a:latin typeface="Arial" panose="020B0604020202020204" pitchFamily="34" charset="0"/>
              </a:rPr>
              <a:t>QUASIO on-line</a:t>
            </a:r>
            <a:r>
              <a:rPr lang="it-IT" b="0" i="0" dirty="0">
                <a:solidFill>
                  <a:srgbClr val="4D4D4D"/>
                </a:solidFill>
                <a:effectLst/>
                <a:latin typeface="Arial" panose="020B0604020202020204" pitchFamily="34" charset="0"/>
              </a:rPr>
              <a:t> , che effettua l’acquisizione ed il controllo di qualità degli archivi mensili delle dimissioni. I dati, registrati e codificati secondo le modalità descritte nelle note redatte dalla Regione Lazio, vengono inviati con cadenza mensile.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b="0" i="0" dirty="0">
              <a:solidFill>
                <a:srgbClr val="4D4D4D"/>
              </a:solidFill>
              <a:effectLst/>
              <a:latin typeface="Arial" panose="020B0604020202020204" pitchFamily="34" charset="0"/>
            </a:endParaRPr>
          </a:p>
          <a:p>
            <a:r>
              <a:rPr lang="it-IT" dirty="0"/>
              <a:t>La scheda di dimissione ospedaliera (scheda RAD), istituita con D.M.S. del 28/12/91 successivamente integrato e disciplinato dal D.M.S. 26/7/93, ha avuto pratica attuazione nella Regione Lazio con la D.G.R. (decreto</a:t>
            </a:r>
            <a:r>
              <a:rPr lang="it-IT" baseline="0" dirty="0"/>
              <a:t> regionale del </a:t>
            </a:r>
            <a:r>
              <a:rPr lang="it-IT" dirty="0"/>
              <a:t>n° 9158 del 02/12/93. I decreti su menzionati prevedono che la scheda RAD è "parte integrante della cartella clinica, della quale assume la medesima rilevanza giuridica, la cui corrette compilazione obbliga la responsabilità del medico.";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p>
          <a:p>
            <a:r>
              <a:rPr lang="it-IT" dirty="0"/>
              <a:t>Codice 56 recupero e riabilitazione funzionale</a:t>
            </a:r>
          </a:p>
        </p:txBody>
      </p:sp>
      <p:sp>
        <p:nvSpPr>
          <p:cNvPr id="4" name="Segnaposto numero diapositiva 3"/>
          <p:cNvSpPr>
            <a:spLocks noGrp="1"/>
          </p:cNvSpPr>
          <p:nvPr>
            <p:ph type="sldNum" sz="quarter" idx="5"/>
          </p:nvPr>
        </p:nvSpPr>
        <p:spPr/>
        <p:txBody>
          <a:bodyPr/>
          <a:lstStyle/>
          <a:p>
            <a:fld id="{1F9EB4A6-0AF5-41F8-B89D-336CCFCD786E}" type="slidenum">
              <a:rPr lang="it-IT" smtClean="0"/>
              <a:t>6</a:t>
            </a:fld>
            <a:endParaRPr lang="it-IT"/>
          </a:p>
        </p:txBody>
      </p:sp>
    </p:spTree>
    <p:extLst>
      <p:ext uri="{BB962C8B-B14F-4D97-AF65-F5344CB8AC3E}">
        <p14:creationId xmlns:p14="http://schemas.microsoft.com/office/powerpoint/2010/main" val="3552558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solidFill>
                  <a:schemeClr val="tx1"/>
                </a:solidFill>
              </a:rPr>
              <a:t>Attualmente le protesi che più si avvicinano a riprodurre il movimento della mano umana sono le protesi </a:t>
            </a:r>
            <a:r>
              <a:rPr lang="it-IT" sz="1200" b="1" dirty="0">
                <a:solidFill>
                  <a:schemeClr val="tx1"/>
                </a:solidFill>
              </a:rPr>
              <a:t>mioelettriche </a:t>
            </a:r>
            <a:r>
              <a:rPr lang="it-IT" sz="1200" b="1" dirty="0" err="1">
                <a:solidFill>
                  <a:schemeClr val="tx1"/>
                </a:solidFill>
              </a:rPr>
              <a:t>poliarticolate</a:t>
            </a:r>
            <a:endParaRPr lang="it-IT" sz="1200"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b="1" dirty="0">
                <a:solidFill>
                  <a:schemeClr val="tx1"/>
                </a:solidFill>
              </a:rPr>
              <a:t>Questo tipo di controllo prevede però la selezione prima dell’esecuzione del movimento, dello schema di presa necessario, mediante varie combinazioni di contrazioni attivazioni che rendono l’utilizzo della protesi complesso e non alla portata di tutti i pazienti</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b="1" dirty="0">
              <a:solidFill>
                <a:schemeClr val="tx1"/>
              </a:solidFill>
            </a:endParaRPr>
          </a:p>
          <a:p>
            <a:r>
              <a:rPr lang="it-IT" dirty="0"/>
              <a:t>Grazie al movimento attivo di tutte e cinque le dita, le mani poli-articolate offrono un movimento più fluido e naturale rispetto alle </a:t>
            </a:r>
            <a:r>
              <a:rPr lang="it-IT" dirty="0" err="1"/>
              <a:t>tridigitali</a:t>
            </a:r>
            <a:r>
              <a:rPr lang="it-IT" dirty="0"/>
              <a:t>, nei quali i pollice e l’insieme di indice e medio vengono messi in opposizione. Ad oggi i sistemi di controllo delle mani poli-articolate sono simili a quelli delle protesi </a:t>
            </a:r>
            <a:r>
              <a:rPr lang="it-IT" dirty="0" err="1"/>
              <a:t>tridigitali</a:t>
            </a:r>
            <a:r>
              <a:rPr lang="it-IT" dirty="0"/>
              <a:t>, </a:t>
            </a:r>
            <a:r>
              <a:rPr lang="it-IT" b="1" dirty="0"/>
              <a:t>ma la direzione della ricerca si sta orientando verso la ricerca di soluzioni che permettano il controllo delle singole dita sfruttando i moderni sistemi di pattern </a:t>
            </a:r>
            <a:r>
              <a:rPr lang="it-IT" b="1" dirty="0" err="1"/>
              <a:t>recognition</a:t>
            </a:r>
            <a:r>
              <a:rPr lang="it-IT" b="1" dirty="0"/>
              <a:t> basati sul machine learning. </a:t>
            </a:r>
          </a:p>
        </p:txBody>
      </p:sp>
      <p:sp>
        <p:nvSpPr>
          <p:cNvPr id="4" name="Segnaposto numero diapositiva 3"/>
          <p:cNvSpPr>
            <a:spLocks noGrp="1"/>
          </p:cNvSpPr>
          <p:nvPr>
            <p:ph type="sldNum" sz="quarter" idx="5"/>
          </p:nvPr>
        </p:nvSpPr>
        <p:spPr/>
        <p:txBody>
          <a:bodyPr/>
          <a:lstStyle/>
          <a:p>
            <a:fld id="{BB4BF235-632F-4326-B1AE-83C58F2B625E}" type="slidenum">
              <a:rPr lang="it-IT" smtClean="0"/>
              <a:t>38</a:t>
            </a:fld>
            <a:endParaRPr lang="it-IT"/>
          </a:p>
        </p:txBody>
      </p:sp>
    </p:spTree>
    <p:extLst>
      <p:ext uri="{BB962C8B-B14F-4D97-AF65-F5344CB8AC3E}">
        <p14:creationId xmlns:p14="http://schemas.microsoft.com/office/powerpoint/2010/main" val="14361721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Adam’s</a:t>
            </a:r>
            <a:r>
              <a:rPr lang="it-IT" dirty="0"/>
              <a:t> Hand, prodotta da </a:t>
            </a:r>
            <a:r>
              <a:rPr lang="it-IT" dirty="0" err="1"/>
              <a:t>BionIT</a:t>
            </a:r>
            <a:r>
              <a:rPr lang="it-IT" dirty="0"/>
              <a:t> Labs, è una mano protesica mioelettrica poli-articolata basata su una tecnologia rivoluzionaria che permette alle dita di adattarsi automaticamente a forma e dimensione degli oggetti afferrati: l’utente non ha quindi bisogno di eseguire combinazioni di contrazioni muscolari per selezionare uno schema di presa preimpostato, come avviene nel caso di tutte le protesi bioniche attualmente presenti sul mercato. È infatti sufficiente dare un impulso di apertura o chiusura, mentre il dispositivo esegue automaticamente la presa più adatta per ogni oggetto da afferrare. </a:t>
            </a:r>
          </a:p>
          <a:p>
            <a:r>
              <a:rPr lang="it-IT" dirty="0"/>
              <a:t>Il meccanismo adattivo su cui si basa </a:t>
            </a:r>
            <a:r>
              <a:rPr lang="it-IT" dirty="0" err="1"/>
              <a:t>Adam’s</a:t>
            </a:r>
            <a:r>
              <a:rPr lang="it-IT" dirty="0"/>
              <a:t> Hand è quello della </a:t>
            </a:r>
            <a:r>
              <a:rPr lang="it-IT" dirty="0" err="1"/>
              <a:t>sottoattuazione</a:t>
            </a:r>
            <a:r>
              <a:rPr lang="it-IT" dirty="0"/>
              <a:t>, attraverso il quale è in grado di utilizzare un solo motore per il controllo simultaneo delle quattro dita da indice a </a:t>
            </a:r>
            <a:r>
              <a:rPr lang="it-IT" dirty="0" err="1"/>
              <a:t>mignolomentre</a:t>
            </a:r>
            <a:r>
              <a:rPr lang="it-IT" dirty="0"/>
              <a:t> al pollice è dedicato un motore a parte per garantire una forza di presa maggiore. </a:t>
            </a:r>
            <a:endParaRPr lang="en-US" dirty="0"/>
          </a:p>
        </p:txBody>
      </p:sp>
      <p:sp>
        <p:nvSpPr>
          <p:cNvPr id="4" name="Segnaposto numero diapositiva 3"/>
          <p:cNvSpPr>
            <a:spLocks noGrp="1"/>
          </p:cNvSpPr>
          <p:nvPr>
            <p:ph type="sldNum" sz="quarter" idx="5"/>
          </p:nvPr>
        </p:nvSpPr>
        <p:spPr/>
        <p:txBody>
          <a:bodyPr/>
          <a:lstStyle/>
          <a:p>
            <a:fld id="{1655E9E5-9764-435E-A5E3-62DCFF5FA4BA}" type="slidenum">
              <a:rPr lang="it-IT" smtClean="0"/>
              <a:pPr/>
              <a:t>39</a:t>
            </a:fld>
            <a:endParaRPr lang="it-IT"/>
          </a:p>
        </p:txBody>
      </p:sp>
    </p:spTree>
    <p:extLst>
      <p:ext uri="{BB962C8B-B14F-4D97-AF65-F5344CB8AC3E}">
        <p14:creationId xmlns:p14="http://schemas.microsoft.com/office/powerpoint/2010/main" val="16217868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rPr>
              <a:t>Lo scopo di questo studio è quello di valutare attraverso l'analisi del movimento e i test clinici i pattern di movimento durante i movimenti di base orientati all'obiettivo e l'impatto sulle attività di vita quotidiana dell'uso di un'innovativa protesi mioelettrica adattiva.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rPr>
              <a:t>Il paziente è stato inizialmente valutato mediante un esame clinico, che includeva l’anamnesi, l’esame obiettivo e misure cliniche e oggettive tra cui la scala di forza muscolare (MRC) e la valutazione goniometrica del ROM passivo e attivo del tronco e degli arti superiori. Successivamente è stata eseguita un’analisi del movimento con un sistema optoelettronico associato ad esame elettromiografico di superficie durante l'esecuzione di 3 tasks semplici (</a:t>
            </a:r>
            <a:r>
              <a:rPr kumimoji="0" lang="it-IT" sz="1200" i="0" u="none" strike="noStrike" kern="1200" cap="none" spc="0" normalizeH="0" baseline="0" noProof="0" dirty="0" err="1">
                <a:ln>
                  <a:noFill/>
                </a:ln>
                <a:solidFill>
                  <a:schemeClr val="tx1"/>
                </a:solidFill>
                <a:effectLst/>
                <a:uLnTx/>
                <a:uFillTx/>
                <a:latin typeface="Calibri" panose="020F0502020204030204"/>
                <a:ea typeface="+mn-ea"/>
                <a:cs typeface="+mn-cs"/>
              </a:rPr>
              <a:t>Pointing</a:t>
            </a:r>
            <a:r>
              <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rPr>
              <a:t>, </a:t>
            </a:r>
            <a:r>
              <a:rPr kumimoji="0" lang="it-IT" sz="1200" i="0" u="none" strike="noStrike" kern="1200" cap="none" spc="0" normalizeH="0" baseline="0" noProof="0" dirty="0" err="1">
                <a:ln>
                  <a:noFill/>
                </a:ln>
                <a:solidFill>
                  <a:schemeClr val="tx1"/>
                </a:solidFill>
                <a:effectLst/>
                <a:uLnTx/>
                <a:uFillTx/>
                <a:latin typeface="Calibri" panose="020F0502020204030204"/>
                <a:ea typeface="+mn-ea"/>
                <a:cs typeface="+mn-cs"/>
              </a:rPr>
              <a:t>Grasping</a:t>
            </a:r>
            <a:r>
              <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rPr>
              <a:t> e Hand to </a:t>
            </a:r>
            <a:r>
              <a:rPr kumimoji="0" lang="it-IT" sz="1200" i="0" u="none" strike="noStrike" kern="1200" cap="none" spc="0" normalizeH="0" baseline="0" noProof="0" dirty="0" err="1">
                <a:ln>
                  <a:noFill/>
                </a:ln>
                <a:solidFill>
                  <a:schemeClr val="tx1"/>
                </a:solidFill>
                <a:effectLst/>
                <a:uLnTx/>
                <a:uFillTx/>
                <a:latin typeface="Calibri" panose="020F0502020204030204"/>
                <a:ea typeface="+mn-ea"/>
                <a:cs typeface="+mn-cs"/>
              </a:rPr>
              <a:t>Mouth</a:t>
            </a:r>
            <a:r>
              <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rPr>
              <a:t>), al fine di valutare i pattern di movimento e di attivazione muscolare e identificare eventuali movimenti compensatori</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rPr>
              <a:t>Per esaminare l'impatto dell'uso della protesi nelle attività di vita quotidiana, i soggetti sono stati valutati anche attraverso test convalidati specifici per le protesi degli arti superiori (Box and Block Test, Minnesota Manual </a:t>
            </a:r>
            <a:r>
              <a:rPr kumimoji="0" lang="it-IT" sz="1200" i="0" u="none" strike="noStrike" kern="1200" cap="none" spc="0" normalizeH="0" baseline="0" noProof="0" dirty="0" err="1">
                <a:ln>
                  <a:noFill/>
                </a:ln>
                <a:solidFill>
                  <a:schemeClr val="tx1"/>
                </a:solidFill>
                <a:effectLst/>
                <a:uLnTx/>
                <a:uFillTx/>
                <a:latin typeface="Calibri" panose="020F0502020204030204"/>
                <a:ea typeface="+mn-ea"/>
                <a:cs typeface="+mn-cs"/>
              </a:rPr>
              <a:t>Dexterity</a:t>
            </a:r>
            <a:r>
              <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rPr>
              <a:t> Test, Southampton Hand </a:t>
            </a:r>
            <a:r>
              <a:rPr kumimoji="0" lang="it-IT" sz="1200" i="0" u="none" strike="noStrike" kern="1200" cap="none" spc="0" normalizeH="0" baseline="0" noProof="0" dirty="0" err="1">
                <a:ln>
                  <a:noFill/>
                </a:ln>
                <a:solidFill>
                  <a:schemeClr val="tx1"/>
                </a:solidFill>
                <a:effectLst/>
                <a:uLnTx/>
                <a:uFillTx/>
                <a:latin typeface="Calibri" panose="020F0502020204030204"/>
                <a:ea typeface="+mn-ea"/>
                <a:cs typeface="+mn-cs"/>
              </a:rPr>
              <a:t>Assessment</a:t>
            </a:r>
            <a:r>
              <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rPr>
              <a:t> Procedure (Fig. 6) e dei questionari per la disabilità degli arti superiori (DASH), l'uso della protesi (TAPES-R e OPUS - UEFS) e per la qualità della vita (SF – 36). Il paziente è stato sottoposto alle valutazioni descritte prima con la propria protesi (mioelettrica </a:t>
            </a:r>
            <a:r>
              <a:rPr kumimoji="0" lang="it-IT" sz="1200" i="0" u="none" strike="noStrike" kern="1200" cap="none" spc="0" normalizeH="0" baseline="0" noProof="0" dirty="0" err="1">
                <a:ln>
                  <a:noFill/>
                </a:ln>
                <a:solidFill>
                  <a:schemeClr val="tx1"/>
                </a:solidFill>
                <a:effectLst/>
                <a:uLnTx/>
                <a:uFillTx/>
                <a:latin typeface="Calibri" panose="020F0502020204030204"/>
                <a:ea typeface="+mn-ea"/>
                <a:cs typeface="+mn-cs"/>
              </a:rPr>
              <a:t>tridigitale</a:t>
            </a:r>
            <a:r>
              <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rPr>
              <a:t>) e poi con </a:t>
            </a:r>
            <a:r>
              <a:rPr kumimoji="0" lang="it-IT" sz="1200" i="0" u="none" strike="noStrike" kern="1200" cap="none" spc="0" normalizeH="0" baseline="0" noProof="0" dirty="0" err="1">
                <a:ln>
                  <a:noFill/>
                </a:ln>
                <a:solidFill>
                  <a:schemeClr val="tx1"/>
                </a:solidFill>
                <a:effectLst/>
                <a:uLnTx/>
                <a:uFillTx/>
                <a:latin typeface="Calibri" panose="020F0502020204030204"/>
                <a:ea typeface="+mn-ea"/>
                <a:cs typeface="+mn-cs"/>
              </a:rPr>
              <a:t>Adam’s</a:t>
            </a:r>
            <a:r>
              <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rPr>
              <a:t> Hand®.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Calibri" panose="020F0502020204030204"/>
                <a:ea typeface="+mn-ea"/>
                <a:cs typeface="+mn-cs"/>
              </a:rPr>
              <a:t>Box and Block Test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chemeClr val="tx1"/>
                </a:solidFill>
                <a:effectLst/>
                <a:uLnTx/>
                <a:uFillTx/>
                <a:latin typeface="Calibri" panose="020F0502020204030204"/>
                <a:ea typeface="+mn-ea"/>
                <a:cs typeface="+mn-cs"/>
              </a:rPr>
              <a:t>The test consists of a box with a partition in the middle. The box is placed on the table with blocks placed on one side of the partition. The test subject is given 60 seconds to move as many blocks as possible from one side of the partition to the other, using only the tested hand (the subject's own hand or a prosthetic device operated by the subject).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Calibri" panose="020F0502020204030204"/>
                <a:ea typeface="+mn-ea"/>
                <a:cs typeface="+mn-cs"/>
              </a:rPr>
              <a:t>Minnesota Manual Dexterity Test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schemeClr val="tx1"/>
                </a:solidFill>
                <a:effectLst/>
                <a:uLnTx/>
                <a:uFillTx/>
                <a:latin typeface="Calibri" panose="020F0502020204030204"/>
                <a:ea typeface="+mn-ea"/>
                <a:cs typeface="+mn-cs"/>
              </a:rPr>
              <a:t>os</a:t>
            </a:r>
            <a:r>
              <a:rPr kumimoji="0" lang="en-US" sz="1200" b="1" i="0" u="none" strike="noStrike" kern="1200" cap="none" spc="0" normalizeH="0" baseline="0" noProof="0" dirty="0">
                <a:ln>
                  <a:noFill/>
                </a:ln>
                <a:solidFill>
                  <a:schemeClr val="tx1"/>
                </a:solidFill>
                <a:effectLst/>
                <a:uLnTx/>
                <a:uFillTx/>
                <a:latin typeface="Calibri" panose="020F0502020204030204"/>
                <a:ea typeface="+mn-ea"/>
                <a:cs typeface="+mn-cs"/>
              </a:rPr>
              <a:t> designed to assess gross motor skills and bilateral manual dexterity, specifically evaluating the speed and coordination of arm and hand movements. It is used to quantify performance in tasks requiring bimanual coordination and rapid object manipulation.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Calibri" panose="020F0502020204030204"/>
                <a:ea typeface="+mn-ea"/>
                <a:cs typeface="+mn-cs"/>
              </a:rPr>
              <a:t>Southampton Hand Assessment Procedure (SHAP)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Calibri" panose="020F0502020204030204"/>
                <a:ea typeface="+mn-ea"/>
                <a:cs typeface="+mn-cs"/>
              </a:rPr>
              <a:t>provides function scores for hand grips (prehensile patterns) and an overall score, the index of function (IOF).</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1200" cap="none" spc="0" normalizeH="0" baseline="0" noProof="0" dirty="0">
                <a:ln>
                  <a:noFill/>
                </a:ln>
                <a:solidFill>
                  <a:schemeClr val="tx1"/>
                </a:solidFill>
                <a:effectLst/>
                <a:uLnTx/>
                <a:uFillTx/>
                <a:latin typeface="Calibri" panose="020F0502020204030204"/>
                <a:ea typeface="+mn-ea"/>
                <a:cs typeface="+mn-cs"/>
              </a:rPr>
              <a:t>dei questionari per la disabilità degli arti superiori (DASH), l'uso della protesi (TAPES-R e OPUS - UEFS) e per la qualità della vita (SF – 36). </a:t>
            </a:r>
            <a:endParaRPr kumimoji="0" lang="en-US"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20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
        <p:nvSpPr>
          <p:cNvPr id="4" name="Segnaposto numero diapositiva 3"/>
          <p:cNvSpPr>
            <a:spLocks noGrp="1"/>
          </p:cNvSpPr>
          <p:nvPr>
            <p:ph type="sldNum" sz="quarter" idx="5"/>
          </p:nvPr>
        </p:nvSpPr>
        <p:spPr/>
        <p:txBody>
          <a:bodyPr/>
          <a:lstStyle/>
          <a:p>
            <a:fld id="{BB4BF235-632F-4326-B1AE-83C58F2B625E}" type="slidenum">
              <a:rPr lang="it-IT" smtClean="0"/>
              <a:t>40</a:t>
            </a:fld>
            <a:endParaRPr lang="it-IT"/>
          </a:p>
        </p:txBody>
      </p:sp>
    </p:spTree>
    <p:extLst>
      <p:ext uri="{BB962C8B-B14F-4D97-AF65-F5344CB8AC3E}">
        <p14:creationId xmlns:p14="http://schemas.microsoft.com/office/powerpoint/2010/main" val="30874221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5"/>
          </p:nvPr>
        </p:nvSpPr>
        <p:spPr/>
        <p:txBody>
          <a:bodyPr/>
          <a:lstStyle/>
          <a:p>
            <a:fld id="{1655E9E5-9764-435E-A5E3-62DCFF5FA4BA}" type="slidenum">
              <a:rPr lang="it-IT" smtClean="0"/>
              <a:pPr/>
              <a:t>43</a:t>
            </a:fld>
            <a:endParaRPr lang="it-IT"/>
          </a:p>
        </p:txBody>
      </p:sp>
    </p:spTree>
    <p:extLst>
      <p:ext uri="{BB962C8B-B14F-4D97-AF65-F5344CB8AC3E}">
        <p14:creationId xmlns:p14="http://schemas.microsoft.com/office/powerpoint/2010/main" val="30024362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B4BF235-632F-4326-B1AE-83C58F2B625E}" type="slidenum">
              <a:rPr lang="it-IT" smtClean="0"/>
              <a:t>45</a:t>
            </a:fld>
            <a:endParaRPr lang="it-IT"/>
          </a:p>
        </p:txBody>
      </p:sp>
    </p:spTree>
    <p:extLst>
      <p:ext uri="{BB962C8B-B14F-4D97-AF65-F5344CB8AC3E}">
        <p14:creationId xmlns:p14="http://schemas.microsoft.com/office/powerpoint/2010/main" val="4388049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5"/>
          </p:nvPr>
        </p:nvSpPr>
        <p:spPr/>
        <p:txBody>
          <a:bodyPr/>
          <a:lstStyle/>
          <a:p>
            <a:fld id="{1655E9E5-9764-435E-A5E3-62DCFF5FA4BA}" type="slidenum">
              <a:rPr lang="it-IT" smtClean="0"/>
              <a:pPr/>
              <a:t>46</a:t>
            </a:fld>
            <a:endParaRPr lang="it-IT"/>
          </a:p>
        </p:txBody>
      </p:sp>
    </p:spTree>
    <p:extLst>
      <p:ext uri="{BB962C8B-B14F-4D97-AF65-F5344CB8AC3E}">
        <p14:creationId xmlns:p14="http://schemas.microsoft.com/office/powerpoint/2010/main" val="2845529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b="0" i="0" dirty="0">
                <a:solidFill>
                  <a:srgbClr val="4D4D4D"/>
                </a:solidFill>
                <a:effectLst/>
                <a:latin typeface="Arial" panose="020B0604020202020204" pitchFamily="34" charset="0"/>
              </a:rPr>
              <a:t>.  la SDO risultava </a:t>
            </a:r>
            <a:r>
              <a:rPr lang="it-IT" b="1" i="0" dirty="0">
                <a:solidFill>
                  <a:srgbClr val="4D4D4D"/>
                </a:solidFill>
                <a:effectLst/>
                <a:latin typeface="Arial" panose="020B0604020202020204" pitchFamily="34" charset="0"/>
              </a:rPr>
              <a:t>inadeguata per descrivere la complessità e specificità del paziente che accede ad un percorso di riabilitazione intensiva post-acuzie, in quanto carente per la descrizione dei motivi dell’accesso, dell'impegno assistenziale, dello stato di dipendenza funzionale della persona e dell’eventuale percorso riabilitativo successivo alla dimissione</a:t>
            </a:r>
          </a:p>
          <a:p>
            <a:endParaRPr lang="it-IT" b="1" i="0" dirty="0">
              <a:solidFill>
                <a:srgbClr val="1B5190"/>
              </a:solidFill>
              <a:effectLst/>
              <a:latin typeface="Arial" panose="020B0604020202020204" pitchFamily="34" charset="0"/>
            </a:endParaRPr>
          </a:p>
          <a:p>
            <a:r>
              <a:rPr lang="it-IT" b="1" i="0" dirty="0">
                <a:solidFill>
                  <a:srgbClr val="1B5190"/>
                </a:solidFill>
                <a:effectLst/>
                <a:latin typeface="Arial" panose="020B0604020202020204" pitchFamily="34" charset="0"/>
              </a:rPr>
              <a:t>SISTEMA INFORMATIVO RIABILITAZIONE - RAD-R</a:t>
            </a:r>
          </a:p>
          <a:p>
            <a:pPr algn="just"/>
            <a:r>
              <a:rPr lang="it-IT" b="0" i="0" dirty="0">
                <a:solidFill>
                  <a:srgbClr val="4D4D4D"/>
                </a:solidFill>
                <a:effectLst/>
                <a:latin typeface="Arial" panose="020B0604020202020204" pitchFamily="34" charset="0"/>
              </a:rPr>
              <a:t>Il </a:t>
            </a:r>
            <a:r>
              <a:rPr lang="it-IT" b="1" i="0" dirty="0">
                <a:solidFill>
                  <a:srgbClr val="4D4D4D"/>
                </a:solidFill>
                <a:effectLst/>
                <a:latin typeface="Arial" panose="020B0604020202020204" pitchFamily="34" charset="0"/>
              </a:rPr>
              <a:t>Rapporto accettazione-dimissione per la riabilitazione del Lazio (RAD-R)</a:t>
            </a:r>
            <a:r>
              <a:rPr lang="it-IT" b="0" i="0" dirty="0">
                <a:solidFill>
                  <a:srgbClr val="4D4D4D"/>
                </a:solidFill>
                <a:effectLst/>
                <a:latin typeface="Arial" panose="020B0604020202020204" pitchFamily="34" charset="0"/>
              </a:rPr>
              <a:t> è finalizzato al monitoraggio dei ricoveri in riabilitazione intensiva post-acuzie presso le strutture autorizzate della regione Lazio (codici 28, 56 e 75).</a:t>
            </a:r>
            <a:br>
              <a:rPr lang="it-IT" b="0" i="0" dirty="0">
                <a:solidFill>
                  <a:srgbClr val="4D4D4D"/>
                </a:solidFill>
                <a:effectLst/>
                <a:latin typeface="Arial" panose="020B0604020202020204" pitchFamily="34" charset="0"/>
              </a:rPr>
            </a:br>
            <a:r>
              <a:rPr lang="it-IT" b="0" i="0" dirty="0">
                <a:solidFill>
                  <a:srgbClr val="4D4D4D"/>
                </a:solidFill>
                <a:effectLst/>
                <a:latin typeface="Arial" panose="020B0604020202020204" pitchFamily="34" charset="0"/>
              </a:rPr>
              <a:t>Si configura come una estensione del flusso del sistema informativo ospedaliero (SIO) che dal 1994, attraverso la scheda di dimissione ospedaliera (SDO), rileva e gestisce i dati analitici di tutti i ricoveri ospedalieri (in acuzie e post-acuzie) che ogni anno si verificano negli Istituti di Ricovero e Cura della Regione.</a:t>
            </a:r>
          </a:p>
          <a:p>
            <a:pPr algn="just"/>
            <a:r>
              <a:rPr lang="it-IT" b="0" i="0" dirty="0">
                <a:solidFill>
                  <a:srgbClr val="4D4D4D"/>
                </a:solidFill>
                <a:effectLst/>
                <a:latin typeface="Arial" panose="020B0604020202020204" pitchFamily="34" charset="0"/>
              </a:rPr>
              <a:t>Il </a:t>
            </a:r>
            <a:r>
              <a:rPr lang="it-IT" b="1" i="0" dirty="0">
                <a:solidFill>
                  <a:srgbClr val="4D4D4D"/>
                </a:solidFill>
                <a:effectLst/>
                <a:latin typeface="Arial" panose="020B0604020202020204" pitchFamily="34" charset="0"/>
              </a:rPr>
              <a:t>RAD-R</a:t>
            </a:r>
            <a:r>
              <a:rPr lang="it-IT" b="0" i="0" dirty="0">
                <a:solidFill>
                  <a:srgbClr val="4D4D4D"/>
                </a:solidFill>
                <a:effectLst/>
                <a:latin typeface="Arial" panose="020B0604020202020204" pitchFamily="34" charset="0"/>
              </a:rPr>
              <a:t>, la cui scheda di raccolta dati è stata realizzata dopo una fase di sperimentazione e tenendo anche conto dei commenti che gli operatori dell’area hanno fornito, è stata sviluppata perché la SDO risultava inadeguata per descrivere la complessità e specificità del paziente che accede ad un percorso di riabilitazione intensiva post-acuzie, in quanto carente per la descrizione dei motivi dell’accesso, dell'impegno assistenziale, dello stato di dipendenza funzionale della persona e dell’eventuale percorso riabilitativo successivo alla dimissione.</a:t>
            </a:r>
          </a:p>
          <a:p>
            <a:pPr algn="just"/>
            <a:r>
              <a:rPr lang="it-IT" b="0" i="0" dirty="0">
                <a:solidFill>
                  <a:srgbClr val="4D4D4D"/>
                </a:solidFill>
                <a:effectLst/>
                <a:latin typeface="Arial" panose="020B0604020202020204" pitchFamily="34" charset="0"/>
              </a:rPr>
              <a:t>Gli allegati della scheda A, B e C, riportano una descrizione dettagliata delle scale di valutazione utilizzate.</a:t>
            </a:r>
          </a:p>
          <a:p>
            <a:pPr algn="just"/>
            <a:r>
              <a:rPr lang="it-IT" b="0" i="0" dirty="0">
                <a:solidFill>
                  <a:srgbClr val="4D4D4D"/>
                </a:solidFill>
                <a:effectLst/>
                <a:latin typeface="Arial" panose="020B0604020202020204" pitchFamily="34" charset="0"/>
              </a:rPr>
              <a:t>Il sistema informativo RAD-R è attivo dal 1° maggio 2005, tuttavia la qualità dei dati è soddisfacente a partire dall’anno 2006.</a:t>
            </a:r>
          </a:p>
          <a:p>
            <a:pPr algn="just"/>
            <a:r>
              <a:rPr lang="it-IT" b="0" i="0" dirty="0">
                <a:solidFill>
                  <a:srgbClr val="4D4D4D"/>
                </a:solidFill>
                <a:effectLst/>
                <a:latin typeface="Arial" panose="020B0604020202020204" pitchFamily="34" charset="0"/>
              </a:rPr>
              <a:t>Annualmente viene prodotto un </a:t>
            </a:r>
            <a:r>
              <a:rPr lang="it-IT" b="1" i="0" u="sng" dirty="0">
                <a:solidFill>
                  <a:srgbClr val="2E4D72"/>
                </a:solidFill>
                <a:effectLst/>
                <a:latin typeface="Arial" panose="020B0604020202020204" pitchFamily="34" charset="0"/>
                <a:hlinkClick r:id="rId3"/>
              </a:rPr>
              <a:t>rapporto</a:t>
            </a:r>
            <a:r>
              <a:rPr lang="it-IT" b="0" i="0" dirty="0">
                <a:solidFill>
                  <a:srgbClr val="4D4D4D"/>
                </a:solidFill>
                <a:effectLst/>
                <a:latin typeface="Arial" panose="020B0604020202020204" pitchFamily="34" charset="0"/>
              </a:rPr>
              <a:t> che analizza l'attività di ricovero nei reparti di riabilitazione.</a:t>
            </a:r>
            <a:endParaRPr lang="it-IT" dirty="0"/>
          </a:p>
        </p:txBody>
      </p:sp>
      <p:sp>
        <p:nvSpPr>
          <p:cNvPr id="4" name="Segnaposto numero diapositiva 3"/>
          <p:cNvSpPr>
            <a:spLocks noGrp="1"/>
          </p:cNvSpPr>
          <p:nvPr>
            <p:ph type="sldNum" sz="quarter" idx="5"/>
          </p:nvPr>
        </p:nvSpPr>
        <p:spPr/>
        <p:txBody>
          <a:bodyPr/>
          <a:lstStyle/>
          <a:p>
            <a:fld id="{1F9EB4A6-0AF5-41F8-B89D-336CCFCD786E}" type="slidenum">
              <a:rPr lang="it-IT" smtClean="0"/>
              <a:t>7</a:t>
            </a:fld>
            <a:endParaRPr lang="it-IT"/>
          </a:p>
        </p:txBody>
      </p:sp>
    </p:spTree>
    <p:extLst>
      <p:ext uri="{BB962C8B-B14F-4D97-AF65-F5344CB8AC3E}">
        <p14:creationId xmlns:p14="http://schemas.microsoft.com/office/powerpoint/2010/main" val="3228704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L'indice o scala di </a:t>
            </a:r>
            <a:r>
              <a:rPr lang="it-IT" dirty="0" err="1"/>
              <a:t>Barthel</a:t>
            </a:r>
            <a:r>
              <a:rPr lang="it-IT" dirty="0"/>
              <a:t> codificato alla fine degli anni cinquanta dall'infermiera inglese </a:t>
            </a:r>
            <a:r>
              <a:rPr lang="it-IT" dirty="0" err="1"/>
              <a:t>Barthel</a:t>
            </a:r>
            <a:r>
              <a:rPr lang="it-IT" dirty="0"/>
              <a:t>, ha lo scopo di stabilire il grado di indipendenza del paziente. E’ composto da 10 item che prevedono le comuni attività quotidiane (ADL Activities of </a:t>
            </a:r>
            <a:r>
              <a:rPr lang="it-IT" dirty="0" err="1"/>
              <a:t>Daily</a:t>
            </a:r>
            <a:r>
              <a:rPr lang="it-IT" dirty="0"/>
              <a:t> Living). Ad ogni item è attribuito un punteggio (massimo 100), la somma indica il grado di autonomia del paziente nello svolgimento delle attività di vita quotidiana.</a:t>
            </a:r>
          </a:p>
        </p:txBody>
      </p:sp>
      <p:sp>
        <p:nvSpPr>
          <p:cNvPr id="4" name="Segnaposto numero diapositiva 3"/>
          <p:cNvSpPr>
            <a:spLocks noGrp="1"/>
          </p:cNvSpPr>
          <p:nvPr>
            <p:ph type="sldNum" sz="quarter" idx="5"/>
          </p:nvPr>
        </p:nvSpPr>
        <p:spPr/>
        <p:txBody>
          <a:bodyPr/>
          <a:lstStyle/>
          <a:p>
            <a:fld id="{D83839DC-5E22-4450-AD39-99DF46DF4A13}" type="slidenum">
              <a:rPr lang="it-IT" smtClean="0"/>
              <a:t>8</a:t>
            </a:fld>
            <a:endParaRPr lang="it-IT"/>
          </a:p>
        </p:txBody>
      </p:sp>
    </p:spTree>
    <p:extLst>
      <p:ext uri="{BB962C8B-B14F-4D97-AF65-F5344CB8AC3E}">
        <p14:creationId xmlns:p14="http://schemas.microsoft.com/office/powerpoint/2010/main" val="238445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D83839DC-5E22-4450-AD39-99DF46DF4A13}" type="slidenum">
              <a:rPr lang="it-IT" smtClean="0"/>
              <a:t>9</a:t>
            </a:fld>
            <a:endParaRPr lang="it-IT"/>
          </a:p>
        </p:txBody>
      </p:sp>
    </p:spTree>
    <p:extLst>
      <p:ext uri="{BB962C8B-B14F-4D97-AF65-F5344CB8AC3E}">
        <p14:creationId xmlns:p14="http://schemas.microsoft.com/office/powerpoint/2010/main" val="3659951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 Machine Learning (ML) è un sottoinsieme dell'intelligenza artificiale (AI) che si occupa di creare sistemi che apprendono o migliorano le performance in base ai dati che utilizzano. Intelligenza artificiale è un termine generico e si riferisce a sistemi o macchine che imitano l'intelligenza umana. I termini machine learning e AI vengono spesso utilizzati insieme e in modo interscambiabile, ma non hanno lo stesso significato. Un'importante distinzione è che sebbene tutto ciò che riguarda il machine learning rientra nell'intelligenza artificiale, l'intelligenza artificiale non include solo il machine learning. Attualmente, il machine learning è utilizzato ovunque. Quando interagiamo con le banche, acquistiamo online o utilizziamo i social media, vengono utilizzati gli algoritmi di machine learning per rendere la nostra esperienza efficiente, facile e sicura. Il Machine Learning e la tecnologia associata si stanno sviluppando rapidamente e noi abbiamo appena iniziato a scoprire le loro funzionalità.</a:t>
            </a:r>
          </a:p>
          <a:p>
            <a:r>
              <a:rPr lang="it-IT" dirty="0"/>
              <a:t>In altre parole, per apprendimento profondo si intende un insieme di tecniche basate su reti neurali artificiali organizzate in diversi strati, dove ogni strato calcola i valori per quello successivo affinché l'informazione venga elaborata in maniera sempre più completa[1].</a:t>
            </a:r>
          </a:p>
        </p:txBody>
      </p:sp>
      <p:sp>
        <p:nvSpPr>
          <p:cNvPr id="4" name="Segnaposto numero diapositiva 3"/>
          <p:cNvSpPr>
            <a:spLocks noGrp="1"/>
          </p:cNvSpPr>
          <p:nvPr>
            <p:ph type="sldNum" sz="quarter" idx="10"/>
          </p:nvPr>
        </p:nvSpPr>
        <p:spPr/>
        <p:txBody>
          <a:bodyPr/>
          <a:lstStyle/>
          <a:p>
            <a:fld id="{DAD6A7DB-AE8E-452D-8039-A8B46A94A3D0}" type="slidenum">
              <a:rPr lang="it-IT" smtClean="0"/>
              <a:pPr/>
              <a:t>10</a:t>
            </a:fld>
            <a:endParaRPr lang="it-IT"/>
          </a:p>
        </p:txBody>
      </p:sp>
    </p:spTree>
    <p:extLst>
      <p:ext uri="{BB962C8B-B14F-4D97-AF65-F5344CB8AC3E}">
        <p14:creationId xmlns:p14="http://schemas.microsoft.com/office/powerpoint/2010/main" val="1803964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r>
              <a:rPr lang="it-IT" sz="1800" b="0" i="0" u="none" strike="noStrike" baseline="0" dirty="0">
                <a:solidFill>
                  <a:srgbClr val="05445E"/>
                </a:solidFill>
                <a:latin typeface="T3Font_0"/>
              </a:rPr>
              <a:t>E</a:t>
            </a:r>
            <a:r>
              <a:rPr lang="it-IT" sz="1800" b="0" i="0" u="none" strike="noStrike" baseline="0" dirty="0">
                <a:solidFill>
                  <a:srgbClr val="05445E"/>
                </a:solidFill>
                <a:latin typeface="T3Font_1"/>
              </a:rPr>
              <a:t>’ </a:t>
            </a:r>
            <a:r>
              <a:rPr lang="it-IT" sz="1800" b="0" i="0" u="none" strike="noStrike" baseline="0" dirty="0">
                <a:solidFill>
                  <a:srgbClr val="05445E"/>
                </a:solidFill>
                <a:latin typeface="T3Font_0"/>
              </a:rPr>
              <a:t>necessario bilanciare la complessità del modello e l</a:t>
            </a:r>
            <a:r>
              <a:rPr lang="it-IT" sz="1800" b="0" i="0" u="none" strike="noStrike" baseline="0" dirty="0">
                <a:solidFill>
                  <a:srgbClr val="05445E"/>
                </a:solidFill>
                <a:latin typeface="T3Font_1"/>
              </a:rPr>
              <a:t>’</a:t>
            </a:r>
            <a:r>
              <a:rPr lang="it-IT" sz="1800" b="0" i="0" u="none" strike="noStrike" baseline="0" dirty="0">
                <a:solidFill>
                  <a:srgbClr val="05445E"/>
                </a:solidFill>
                <a:latin typeface="T3Font_0"/>
              </a:rPr>
              <a:t>accuratezza di riconoscimento dei dati di training </a:t>
            </a:r>
            <a:r>
              <a:rPr lang="it-IT" sz="1800" b="0" i="0" u="none" strike="noStrike" baseline="0" dirty="0">
                <a:solidFill>
                  <a:srgbClr val="05445E"/>
                </a:solidFill>
                <a:latin typeface="T3Font_1"/>
              </a:rPr>
              <a:t>(</a:t>
            </a:r>
            <a:r>
              <a:rPr lang="it-IT" sz="1800" b="0" i="0" u="none" strike="noStrike" baseline="0" dirty="0">
                <a:solidFill>
                  <a:srgbClr val="05445E"/>
                </a:solidFill>
                <a:latin typeface="T3Font_0"/>
              </a:rPr>
              <a:t>esempi</a:t>
            </a:r>
            <a:r>
              <a:rPr lang="it-IT" sz="1800" b="0" i="0" u="none" strike="noStrike" baseline="0" dirty="0">
                <a:solidFill>
                  <a:srgbClr val="05445E"/>
                </a:solidFill>
                <a:latin typeface="T3Font_1"/>
              </a:rPr>
              <a:t>). </a:t>
            </a:r>
            <a:r>
              <a:rPr lang="it-IT" sz="1800" b="0" i="0" u="none" strike="noStrike" baseline="0" dirty="0">
                <a:solidFill>
                  <a:srgbClr val="05445E"/>
                </a:solidFill>
                <a:latin typeface="T3Font_5"/>
              </a:rPr>
              <a:t>Modelli troppo complessi sono in grado di minimizzare l</a:t>
            </a:r>
            <a:r>
              <a:rPr lang="it-IT" sz="1800" b="0" i="0" u="none" strike="noStrike" baseline="0" dirty="0">
                <a:solidFill>
                  <a:srgbClr val="05445E"/>
                </a:solidFill>
                <a:latin typeface="T3Font_4"/>
              </a:rPr>
              <a:t>’</a:t>
            </a:r>
            <a:r>
              <a:rPr lang="it-IT" sz="1800" b="0" i="0" u="none" strike="noStrike" baseline="0" dirty="0">
                <a:solidFill>
                  <a:srgbClr val="05445E"/>
                </a:solidFill>
                <a:latin typeface="T3Font_5"/>
              </a:rPr>
              <a:t>errore</a:t>
            </a:r>
          </a:p>
          <a:p>
            <a:pPr algn="l"/>
            <a:r>
              <a:rPr lang="it-IT" sz="1800" b="0" i="0" u="none" strike="noStrike" baseline="0" dirty="0">
                <a:solidFill>
                  <a:srgbClr val="05445E"/>
                </a:solidFill>
                <a:latin typeface="T3Font_5"/>
              </a:rPr>
              <a:t>di training ma tendono a generalizzare poco</a:t>
            </a:r>
            <a:r>
              <a:rPr lang="it-IT" sz="1800" b="0" i="0" u="none" strike="noStrike" baseline="0" dirty="0">
                <a:solidFill>
                  <a:srgbClr val="05445E"/>
                </a:solidFill>
                <a:latin typeface="T3Font_4"/>
              </a:rPr>
              <a:t>. </a:t>
            </a:r>
            <a:r>
              <a:rPr lang="it-IT" sz="1800" b="0" i="0" u="none" strike="noStrike" baseline="0" dirty="0">
                <a:solidFill>
                  <a:srgbClr val="05445E"/>
                </a:solidFill>
                <a:latin typeface="T3Font_5"/>
              </a:rPr>
              <a:t>Fenomeno di </a:t>
            </a:r>
            <a:r>
              <a:rPr lang="it-IT" sz="1800" b="0" i="0" u="none" strike="noStrike" baseline="0" dirty="0" err="1">
                <a:solidFill>
                  <a:srgbClr val="ECFEFF"/>
                </a:solidFill>
                <a:latin typeface="T3Font_5"/>
              </a:rPr>
              <a:t>overfitting</a:t>
            </a:r>
            <a:r>
              <a:rPr lang="it-IT" sz="1800" b="0" i="0" u="none" strike="noStrike" baseline="0" dirty="0">
                <a:solidFill>
                  <a:srgbClr val="ECFEFF"/>
                </a:solidFill>
                <a:latin typeface="T3Font_5"/>
              </a:rPr>
              <a:t> </a:t>
            </a:r>
            <a:r>
              <a:rPr lang="it-IT" sz="1800" b="0" i="0" u="none" strike="noStrike" baseline="0" dirty="0">
                <a:solidFill>
                  <a:srgbClr val="05445E"/>
                </a:solidFill>
                <a:latin typeface="T3Font_5"/>
              </a:rPr>
              <a:t>Modelli troppo semplici possono non essere in grado di  descrivere il fenomeno e fano alto errore </a:t>
            </a:r>
            <a:r>
              <a:rPr lang="it-IT" sz="1800" b="0" i="0" u="none" strike="noStrike" baseline="0" dirty="0" err="1">
                <a:solidFill>
                  <a:srgbClr val="05445E"/>
                </a:solidFill>
                <a:latin typeface="T3Font_5"/>
              </a:rPr>
              <a:t>sugliesempi</a:t>
            </a:r>
            <a:r>
              <a:rPr lang="it-IT" sz="1800" b="0" i="0" u="none" strike="noStrike" baseline="0" dirty="0">
                <a:solidFill>
                  <a:srgbClr val="05445E"/>
                </a:solidFill>
                <a:latin typeface="T3Font_5"/>
              </a:rPr>
              <a:t> e anche in</a:t>
            </a:r>
          </a:p>
          <a:p>
            <a:pPr algn="l"/>
            <a:r>
              <a:rPr lang="it-IT" sz="1800" b="0" i="0" u="none" strike="noStrike" baseline="0" dirty="0">
                <a:solidFill>
                  <a:srgbClr val="05445E"/>
                </a:solidFill>
                <a:latin typeface="T3Font_5"/>
              </a:rPr>
              <a:t>fase di generalizzazione</a:t>
            </a:r>
            <a:r>
              <a:rPr lang="it-IT" sz="1800" b="0" i="0" u="none" strike="noStrike" baseline="0" dirty="0">
                <a:solidFill>
                  <a:srgbClr val="05445E"/>
                </a:solidFill>
                <a:latin typeface="T3Font_4"/>
              </a:rPr>
              <a:t>. </a:t>
            </a:r>
            <a:r>
              <a:rPr lang="it-IT" sz="1800" b="0" i="0" u="none" strike="noStrike" baseline="0" dirty="0">
                <a:solidFill>
                  <a:srgbClr val="05445E"/>
                </a:solidFill>
                <a:latin typeface="T3Font_5"/>
              </a:rPr>
              <a:t>Fenomeno di </a:t>
            </a:r>
            <a:r>
              <a:rPr lang="it-IT" sz="1800" b="0" i="0" u="none" strike="noStrike" baseline="0" dirty="0" err="1">
                <a:solidFill>
                  <a:srgbClr val="ECFEFF"/>
                </a:solidFill>
                <a:latin typeface="T3Font_5"/>
              </a:rPr>
              <a:t>underfitting</a:t>
            </a:r>
            <a:endParaRPr lang="it-IT" dirty="0"/>
          </a:p>
        </p:txBody>
      </p:sp>
      <p:sp>
        <p:nvSpPr>
          <p:cNvPr id="4" name="Segnaposto numero diapositiva 3"/>
          <p:cNvSpPr>
            <a:spLocks noGrp="1"/>
          </p:cNvSpPr>
          <p:nvPr>
            <p:ph type="sldNum" sz="quarter" idx="5"/>
          </p:nvPr>
        </p:nvSpPr>
        <p:spPr/>
        <p:txBody>
          <a:bodyPr/>
          <a:lstStyle/>
          <a:p>
            <a:fld id="{1F9EB4A6-0AF5-41F8-B89D-336CCFCD786E}" type="slidenum">
              <a:rPr lang="it-IT" smtClean="0"/>
              <a:t>12</a:t>
            </a:fld>
            <a:endParaRPr lang="it-IT"/>
          </a:p>
        </p:txBody>
      </p:sp>
    </p:spTree>
    <p:extLst>
      <p:ext uri="{BB962C8B-B14F-4D97-AF65-F5344CB8AC3E}">
        <p14:creationId xmlns:p14="http://schemas.microsoft.com/office/powerpoint/2010/main" val="447977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0" i="0" dirty="0">
                <a:solidFill>
                  <a:srgbClr val="161513"/>
                </a:solidFill>
                <a:effectLst/>
                <a:latin typeface="OracleSansVF"/>
              </a:rPr>
              <a:t>. La differenza tra queste due tipi viene definita dal modo in cui ciascun algoritmo apprende i dati per fare previsioni.</a:t>
            </a:r>
          </a:p>
          <a:p>
            <a:endParaRPr lang="it-IT" b="0" i="0" dirty="0">
              <a:solidFill>
                <a:srgbClr val="161513"/>
              </a:solidFill>
              <a:effectLst/>
              <a:latin typeface="OracleSansVF"/>
            </a:endParaRPr>
          </a:p>
          <a:p>
            <a:r>
              <a:rPr lang="it-IT" b="0" i="0" dirty="0">
                <a:solidFill>
                  <a:srgbClr val="161513"/>
                </a:solidFill>
                <a:effectLst/>
                <a:latin typeface="OracleSansVF"/>
              </a:rPr>
              <a:t>Gli algoritmi di regressione lineare e logistica, di classificazione </a:t>
            </a:r>
            <a:r>
              <a:rPr lang="it-IT" b="0" i="0" dirty="0" err="1">
                <a:solidFill>
                  <a:srgbClr val="161513"/>
                </a:solidFill>
                <a:effectLst/>
                <a:latin typeface="OracleSansVF"/>
              </a:rPr>
              <a:t>multiclasse</a:t>
            </a:r>
            <a:r>
              <a:rPr lang="it-IT" b="0" i="0" dirty="0">
                <a:solidFill>
                  <a:srgbClr val="161513"/>
                </a:solidFill>
                <a:effectLst/>
                <a:latin typeface="OracleSansVF"/>
              </a:rPr>
              <a:t> e le macchine a vettori di supporto sono alcuni esempi di machine learning supervisionato.</a:t>
            </a:r>
          </a:p>
          <a:p>
            <a:endParaRPr lang="it-IT" b="0" i="0" dirty="0">
              <a:solidFill>
                <a:srgbClr val="161513"/>
              </a:solidFill>
              <a:effectLst/>
              <a:latin typeface="OracleSansVF"/>
            </a:endParaRPr>
          </a:p>
          <a:p>
            <a:r>
              <a:rPr lang="it-IT" dirty="0"/>
              <a:t>Gli algoritmi di clustering k-</a:t>
            </a:r>
            <a:r>
              <a:rPr lang="it-IT" dirty="0" err="1"/>
              <a:t>means</a:t>
            </a:r>
            <a:r>
              <a:rPr lang="it-IT" dirty="0"/>
              <a:t>, l'analisi di componenti principali e indipendenti e le regole di associazione sono esempi di machine learning non supervisionato.</a:t>
            </a:r>
          </a:p>
        </p:txBody>
      </p:sp>
      <p:sp>
        <p:nvSpPr>
          <p:cNvPr id="4" name="Segnaposto numero diapositiva 3"/>
          <p:cNvSpPr>
            <a:spLocks noGrp="1"/>
          </p:cNvSpPr>
          <p:nvPr>
            <p:ph type="sldNum" sz="quarter" idx="5"/>
          </p:nvPr>
        </p:nvSpPr>
        <p:spPr/>
        <p:txBody>
          <a:bodyPr/>
          <a:lstStyle/>
          <a:p>
            <a:fld id="{1F9EB4A6-0AF5-41F8-B89D-336CCFCD786E}" type="slidenum">
              <a:rPr lang="it-IT" smtClean="0"/>
              <a:t>13</a:t>
            </a:fld>
            <a:endParaRPr lang="it-IT"/>
          </a:p>
        </p:txBody>
      </p:sp>
    </p:spTree>
    <p:extLst>
      <p:ext uri="{BB962C8B-B14F-4D97-AF65-F5344CB8AC3E}">
        <p14:creationId xmlns:p14="http://schemas.microsoft.com/office/powerpoint/2010/main" val="1908917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Simfer">
    <p:spTree>
      <p:nvGrpSpPr>
        <p:cNvPr id="1" name=""/>
        <p:cNvGrpSpPr/>
        <p:nvPr/>
      </p:nvGrpSpPr>
      <p:grpSpPr>
        <a:xfrm>
          <a:off x="0" y="0"/>
          <a:ext cx="0" cy="0"/>
          <a:chOff x="0" y="0"/>
          <a:chExt cx="0" cy="0"/>
        </a:xfrm>
      </p:grpSpPr>
      <p:pic>
        <p:nvPicPr>
          <p:cNvPr id="7" name="Immagin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015"/>
            <a:ext cx="9141291" cy="6855968"/>
          </a:xfrm>
          <a:prstGeom prst="rect">
            <a:avLst/>
          </a:prstGeom>
        </p:spPr>
      </p:pic>
      <p:sp>
        <p:nvSpPr>
          <p:cNvPr id="2" name="Title 1"/>
          <p:cNvSpPr>
            <a:spLocks noGrp="1"/>
          </p:cNvSpPr>
          <p:nvPr>
            <p:ph type="ctrTitle"/>
          </p:nvPr>
        </p:nvSpPr>
        <p:spPr>
          <a:xfrm>
            <a:off x="4136572" y="2549676"/>
            <a:ext cx="3958771" cy="1758648"/>
          </a:xfrm>
        </p:spPr>
        <p:txBody>
          <a:bodyPr anchor="b"/>
          <a:lstStyle>
            <a:lvl1pPr algn="l">
              <a:defRPr sz="4500"/>
            </a:lvl1pPr>
          </a:lstStyle>
          <a:p>
            <a:r>
              <a:rPr lang="it-IT" dirty="0"/>
              <a:t>Fare clic per modificare stile</a:t>
            </a:r>
            <a:endParaRPr lang="en-US" dirty="0"/>
          </a:p>
        </p:txBody>
      </p:sp>
    </p:spTree>
    <p:extLst>
      <p:ext uri="{BB962C8B-B14F-4D97-AF65-F5344CB8AC3E}">
        <p14:creationId xmlns:p14="http://schemas.microsoft.com/office/powerpoint/2010/main" val="956386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int SIMFER 2021">
    <p:spTree>
      <p:nvGrpSpPr>
        <p:cNvPr id="1" name=""/>
        <p:cNvGrpSpPr/>
        <p:nvPr/>
      </p:nvGrpSpPr>
      <p:grpSpPr>
        <a:xfrm>
          <a:off x="0" y="0"/>
          <a:ext cx="0" cy="0"/>
          <a:chOff x="0" y="0"/>
          <a:chExt cx="0" cy="0"/>
        </a:xfrm>
      </p:grpSpPr>
      <p:pic>
        <p:nvPicPr>
          <p:cNvPr id="7" name="Immagin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41291" cy="6857999"/>
          </a:xfrm>
          <a:prstGeom prst="rect">
            <a:avLst/>
          </a:prstGeom>
        </p:spPr>
      </p:pic>
      <p:sp>
        <p:nvSpPr>
          <p:cNvPr id="2" name="Title 1"/>
          <p:cNvSpPr>
            <a:spLocks noGrp="1"/>
          </p:cNvSpPr>
          <p:nvPr>
            <p:ph type="title"/>
          </p:nvPr>
        </p:nvSpPr>
        <p:spPr>
          <a:xfrm>
            <a:off x="258536" y="94193"/>
            <a:ext cx="5089978" cy="960513"/>
          </a:xfrm>
        </p:spPr>
        <p:txBody>
          <a:bodyPr/>
          <a:lstStyle/>
          <a:p>
            <a:r>
              <a:rPr lang="it-IT" dirty="0"/>
              <a:t>Fare clic per modificare stile</a:t>
            </a:r>
            <a:endParaRPr lang="en-US" dirty="0"/>
          </a:p>
        </p:txBody>
      </p:sp>
      <p:cxnSp>
        <p:nvCxnSpPr>
          <p:cNvPr id="10" name="Connettore 1 9"/>
          <p:cNvCxnSpPr/>
          <p:nvPr userDrawn="1"/>
        </p:nvCxnSpPr>
        <p:spPr>
          <a:xfrm>
            <a:off x="7696940" y="0"/>
            <a:ext cx="0" cy="1219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8033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0"/>
            <a:ext cx="7886700" cy="2852737"/>
          </a:xfrm>
        </p:spPr>
        <p:txBody>
          <a:bodyPr anchor="b"/>
          <a:lstStyle>
            <a:lvl1pPr>
              <a:defRPr sz="4500"/>
            </a:lvl1pPr>
          </a:lstStyle>
          <a:p>
            <a:r>
              <a:rPr lang="it-IT"/>
              <a:t>Fare clic per modificare stile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C22A01A6-E9AC-EF42-BA48-DC6E1DE41DDD}" type="datetimeFigureOut">
              <a:rPr lang="it-IT" smtClean="0"/>
              <a:t>28/05/2025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80DB8F-10A0-0147-BAEA-C260A9824D26}" type="slidenum">
              <a:rPr lang="it-IT" smtClean="0"/>
              <a:t>‹N›</a:t>
            </a:fld>
            <a:endParaRPr lang="it-IT"/>
          </a:p>
        </p:txBody>
      </p:sp>
    </p:spTree>
    <p:extLst>
      <p:ext uri="{BB962C8B-B14F-4D97-AF65-F5344CB8AC3E}">
        <p14:creationId xmlns:p14="http://schemas.microsoft.com/office/powerpoint/2010/main" val="28835309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lang="en-US" dirty="0"/>
          </a:p>
        </p:txBody>
      </p:sp>
      <p:sp>
        <p:nvSpPr>
          <p:cNvPr id="3" name="Content Placeholder 2"/>
          <p:cNvSpPr>
            <a:spLocks noGrp="1"/>
          </p:cNvSpPr>
          <p:nvPr>
            <p:ph sz="half" idx="1"/>
          </p:nvPr>
        </p:nvSpPr>
        <p:spPr>
          <a:xfrm>
            <a:off x="628650" y="1825625"/>
            <a:ext cx="3886200" cy="435133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4629150" y="1825625"/>
            <a:ext cx="3886200" cy="435133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C22A01A6-E9AC-EF42-BA48-DC6E1DE41DDD}" type="datetimeFigureOut">
              <a:rPr lang="it-IT" smtClean="0"/>
              <a:t>28/05/2025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9780DB8F-10A0-0147-BAEA-C260A9824D26}" type="slidenum">
              <a:rPr lang="it-IT" smtClean="0"/>
              <a:t>‹N›</a:t>
            </a:fld>
            <a:endParaRPr lang="it-IT"/>
          </a:p>
        </p:txBody>
      </p:sp>
    </p:spTree>
    <p:extLst>
      <p:ext uri="{BB962C8B-B14F-4D97-AF65-F5344CB8AC3E}">
        <p14:creationId xmlns:p14="http://schemas.microsoft.com/office/powerpoint/2010/main" val="23726045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1325563"/>
          </a:xfrm>
        </p:spPr>
        <p:txBody>
          <a:bodyPr/>
          <a:lstStyle/>
          <a:p>
            <a:r>
              <a:rPr lang="it-IT"/>
              <a:t>Fare clic per modificare stile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gli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gli stili del testo dello schema</a:t>
            </a:r>
          </a:p>
        </p:txBody>
      </p:sp>
      <p:sp>
        <p:nvSpPr>
          <p:cNvPr id="6" name="Content Placeholder 5"/>
          <p:cNvSpPr>
            <a:spLocks noGrp="1"/>
          </p:cNvSpPr>
          <p:nvPr>
            <p:ph sz="quarter" idx="4"/>
          </p:nvPr>
        </p:nvSpPr>
        <p:spPr>
          <a:xfrm>
            <a:off x="4629151" y="2505075"/>
            <a:ext cx="3887391"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C22A01A6-E9AC-EF42-BA48-DC6E1DE41DDD}" type="datetimeFigureOut">
              <a:rPr lang="it-IT" smtClean="0"/>
              <a:t>28/05/2025</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9780DB8F-10A0-0147-BAEA-C260A9824D26}" type="slidenum">
              <a:rPr lang="it-IT" smtClean="0"/>
              <a:t>‹N›</a:t>
            </a:fld>
            <a:endParaRPr lang="it-IT"/>
          </a:p>
        </p:txBody>
      </p:sp>
    </p:spTree>
    <p:extLst>
      <p:ext uri="{BB962C8B-B14F-4D97-AF65-F5344CB8AC3E}">
        <p14:creationId xmlns:p14="http://schemas.microsoft.com/office/powerpoint/2010/main" val="19087404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lang="en-US" dirty="0"/>
          </a:p>
        </p:txBody>
      </p:sp>
      <p:sp>
        <p:nvSpPr>
          <p:cNvPr id="3" name="Date Placeholder 2"/>
          <p:cNvSpPr>
            <a:spLocks noGrp="1"/>
          </p:cNvSpPr>
          <p:nvPr>
            <p:ph type="dt" sz="half" idx="10"/>
          </p:nvPr>
        </p:nvSpPr>
        <p:spPr/>
        <p:txBody>
          <a:bodyPr/>
          <a:lstStyle/>
          <a:p>
            <a:fld id="{C22A01A6-E9AC-EF42-BA48-DC6E1DE41DDD}" type="datetimeFigureOut">
              <a:rPr lang="it-IT" smtClean="0"/>
              <a:t>28/05/2025</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9780DB8F-10A0-0147-BAEA-C260A9824D26}" type="slidenum">
              <a:rPr lang="it-IT" smtClean="0"/>
              <a:t>‹N›</a:t>
            </a:fld>
            <a:endParaRPr lang="it-IT"/>
          </a:p>
        </p:txBody>
      </p:sp>
    </p:spTree>
    <p:extLst>
      <p:ext uri="{BB962C8B-B14F-4D97-AF65-F5344CB8AC3E}">
        <p14:creationId xmlns:p14="http://schemas.microsoft.com/office/powerpoint/2010/main" val="2209718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2A01A6-E9AC-EF42-BA48-DC6E1DE41DDD}" type="datetimeFigureOut">
              <a:rPr lang="it-IT" smtClean="0"/>
              <a:t>28/05/2025</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9780DB8F-10A0-0147-BAEA-C260A9824D26}" type="slidenum">
              <a:rPr lang="it-IT" smtClean="0"/>
              <a:t>‹N›</a:t>
            </a:fld>
            <a:endParaRPr lang="it-IT"/>
          </a:p>
        </p:txBody>
      </p:sp>
    </p:spTree>
    <p:extLst>
      <p:ext uri="{BB962C8B-B14F-4D97-AF65-F5344CB8AC3E}">
        <p14:creationId xmlns:p14="http://schemas.microsoft.com/office/powerpoint/2010/main" val="7478754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it-IT"/>
              <a:t>Fare clic per modificare stile</a:t>
            </a:r>
            <a:endParaRPr lang="en-US" dirty="0"/>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29841" y="2057401"/>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C22A01A6-E9AC-EF42-BA48-DC6E1DE41DDD}" type="datetimeFigureOut">
              <a:rPr lang="it-IT" smtClean="0"/>
              <a:t>28/05/2025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9780DB8F-10A0-0147-BAEA-C260A9824D26}" type="slidenum">
              <a:rPr lang="it-IT" smtClean="0"/>
              <a:t>‹N›</a:t>
            </a:fld>
            <a:endParaRPr lang="it-IT"/>
          </a:p>
        </p:txBody>
      </p:sp>
    </p:spTree>
    <p:extLst>
      <p:ext uri="{BB962C8B-B14F-4D97-AF65-F5344CB8AC3E}">
        <p14:creationId xmlns:p14="http://schemas.microsoft.com/office/powerpoint/2010/main" val="700471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it-IT"/>
              <a:t>Fare clic per modificare stile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it-IT"/>
              <a:t>Trascinare l'immagine su un segnaposto o fare clic sull'icona per aggiungerla</a:t>
            </a:r>
            <a:endParaRPr lang="en-US" dirty="0"/>
          </a:p>
        </p:txBody>
      </p:sp>
      <p:sp>
        <p:nvSpPr>
          <p:cNvPr id="4" name="Text Placeholder 3"/>
          <p:cNvSpPr>
            <a:spLocks noGrp="1"/>
          </p:cNvSpPr>
          <p:nvPr>
            <p:ph type="body" sz="half" idx="2"/>
          </p:nvPr>
        </p:nvSpPr>
        <p:spPr>
          <a:xfrm>
            <a:off x="629841" y="2057401"/>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C22A01A6-E9AC-EF42-BA48-DC6E1DE41DDD}" type="datetimeFigureOut">
              <a:rPr lang="it-IT" smtClean="0"/>
              <a:t>28/05/2025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9780DB8F-10A0-0147-BAEA-C260A9824D26}" type="slidenum">
              <a:rPr lang="it-IT" smtClean="0"/>
              <a:t>‹N›</a:t>
            </a:fld>
            <a:endParaRPr lang="it-IT"/>
          </a:p>
        </p:txBody>
      </p:sp>
    </p:spTree>
    <p:extLst>
      <p:ext uri="{BB962C8B-B14F-4D97-AF65-F5344CB8AC3E}">
        <p14:creationId xmlns:p14="http://schemas.microsoft.com/office/powerpoint/2010/main" val="26630265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C22A01A6-E9AC-EF42-BA48-DC6E1DE41DDD}" type="datetimeFigureOut">
              <a:rPr lang="it-IT" smtClean="0"/>
              <a:t>28/05/2025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80DB8F-10A0-0147-BAEA-C260A9824D26}" type="slidenum">
              <a:rPr lang="it-IT" smtClean="0"/>
              <a:t>‹N›</a:t>
            </a:fld>
            <a:endParaRPr lang="it-IT"/>
          </a:p>
        </p:txBody>
      </p:sp>
    </p:spTree>
    <p:extLst>
      <p:ext uri="{BB962C8B-B14F-4D97-AF65-F5344CB8AC3E}">
        <p14:creationId xmlns:p14="http://schemas.microsoft.com/office/powerpoint/2010/main" val="4087661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olo e testo verticali">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6"/>
            <a:ext cx="1971675" cy="5811839"/>
          </a:xfrm>
        </p:spPr>
        <p:txBody>
          <a:bodyPr vert="eaVert"/>
          <a:lstStyle/>
          <a:p>
            <a:r>
              <a:rPr lang="it-IT"/>
              <a:t>Fare clic per modificare stile</a:t>
            </a:r>
            <a:endParaRPr lang="en-US" dirty="0"/>
          </a:p>
        </p:txBody>
      </p:sp>
      <p:sp>
        <p:nvSpPr>
          <p:cNvPr id="3" name="Vertical Text Placeholder 2"/>
          <p:cNvSpPr>
            <a:spLocks noGrp="1"/>
          </p:cNvSpPr>
          <p:nvPr>
            <p:ph type="body" orient="vert" idx="1"/>
          </p:nvPr>
        </p:nvSpPr>
        <p:spPr>
          <a:xfrm>
            <a:off x="628651" y="365126"/>
            <a:ext cx="5800725" cy="5811839"/>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C22A01A6-E9AC-EF42-BA48-DC6E1DE41DDD}" type="datetimeFigureOut">
              <a:rPr lang="it-IT" smtClean="0"/>
              <a:t>28/05/2025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780DB8F-10A0-0147-BAEA-C260A9824D26}" type="slidenum">
              <a:rPr lang="it-IT" smtClean="0"/>
              <a:t>‹N›</a:t>
            </a:fld>
            <a:endParaRPr lang="it-IT"/>
          </a:p>
        </p:txBody>
      </p:sp>
    </p:spTree>
    <p:extLst>
      <p:ext uri="{BB962C8B-B14F-4D97-AF65-F5344CB8AC3E}">
        <p14:creationId xmlns:p14="http://schemas.microsoft.com/office/powerpoint/2010/main" val="28869991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extLst>
      <p:ext uri="{BB962C8B-B14F-4D97-AF65-F5344CB8AC3E}">
        <p14:creationId xmlns:p14="http://schemas.microsoft.com/office/powerpoint/2010/main" val="9568723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27CA404-0943-8A3A-E4B0-E7BC3E1934D7}"/>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ECE48C0E-99A1-51F4-3CB6-9B244D95C6FF}"/>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F371D79-63BA-DD24-7072-3D0370DAAA10}"/>
              </a:ext>
            </a:extLst>
          </p:cNvPr>
          <p:cNvSpPr>
            <a:spLocks noGrp="1"/>
          </p:cNvSpPr>
          <p:nvPr>
            <p:ph type="dt" sz="half" idx="10"/>
          </p:nvPr>
        </p:nvSpPr>
        <p:spPr/>
        <p:txBody>
          <a:bodyPr/>
          <a:lstStyle/>
          <a:p>
            <a:fld id="{DDBFD572-3564-486E-A603-C310D6BE0429}" type="datetimeFigureOut">
              <a:rPr lang="it-IT" smtClean="0"/>
              <a:t>28/05/2025</a:t>
            </a:fld>
            <a:endParaRPr lang="it-IT"/>
          </a:p>
        </p:txBody>
      </p:sp>
      <p:sp>
        <p:nvSpPr>
          <p:cNvPr id="5" name="Segnaposto piè di pagina 4">
            <a:extLst>
              <a:ext uri="{FF2B5EF4-FFF2-40B4-BE49-F238E27FC236}">
                <a16:creationId xmlns:a16="http://schemas.microsoft.com/office/drawing/2014/main" id="{AB62FDE9-10DD-0AFA-7CDC-895E1D718D2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8B9B79A-6A99-927C-7383-DA98F0F5445C}"/>
              </a:ext>
            </a:extLst>
          </p:cNvPr>
          <p:cNvSpPr>
            <a:spLocks noGrp="1"/>
          </p:cNvSpPr>
          <p:nvPr>
            <p:ph type="sldNum" sz="quarter" idx="12"/>
          </p:nvPr>
        </p:nvSpPr>
        <p:spPr/>
        <p:txBody>
          <a:bodyPr/>
          <a:lstStyle/>
          <a:p>
            <a:fld id="{16BED8FB-7BC3-41C2-8BB1-39A62B6AC1A9}" type="slidenum">
              <a:rPr lang="it-IT" smtClean="0"/>
              <a:t>‹N›</a:t>
            </a:fld>
            <a:endParaRPr lang="it-IT"/>
          </a:p>
        </p:txBody>
      </p:sp>
    </p:spTree>
    <p:extLst>
      <p:ext uri="{BB962C8B-B14F-4D97-AF65-F5344CB8AC3E}">
        <p14:creationId xmlns:p14="http://schemas.microsoft.com/office/powerpoint/2010/main" val="1642136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pPr/>
              <a:t>28/05/2025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9D355-16BD-4E45-BD9A-5EA878CF7CBD}" type="datetimeFigureOut">
              <a:rPr lang="it-IT" smtClean="0"/>
              <a:pPr/>
              <a:t>28/05/2025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41E1B-4F70-4964-A407-84C68BE8251C}"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it-IT"/>
              <a:t>Fare clic per modificare stile</a:t>
            </a:r>
            <a:endParaRPr lang="en-US" dirty="0"/>
          </a:p>
        </p:txBody>
      </p:sp>
      <p:sp>
        <p:nvSpPr>
          <p:cNvPr id="3" name="Text Placeholder 2"/>
          <p:cNvSpPr>
            <a:spLocks noGrp="1"/>
          </p:cNvSpPr>
          <p:nvPr>
            <p:ph type="body" idx="1"/>
          </p:nvPr>
        </p:nvSpPr>
        <p:spPr>
          <a:xfrm>
            <a:off x="628650" y="1825625"/>
            <a:ext cx="7886700" cy="4351339"/>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22A01A6-E9AC-EF42-BA48-DC6E1DE41DDD}" type="datetimeFigureOut">
              <a:rPr lang="it-IT" smtClean="0"/>
              <a:t>28/05/2025</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780DB8F-10A0-0147-BAEA-C260A9824D26}" type="slidenum">
              <a:rPr lang="it-IT" smtClean="0"/>
              <a:t>‹N›</a:t>
            </a:fld>
            <a:endParaRPr lang="it-IT"/>
          </a:p>
        </p:txBody>
      </p:sp>
    </p:spTree>
    <p:extLst>
      <p:ext uri="{BB962C8B-B14F-4D97-AF65-F5344CB8AC3E}">
        <p14:creationId xmlns:p14="http://schemas.microsoft.com/office/powerpoint/2010/main" val="32922196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3.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slideLayout" Target="../slideLayouts/slideLayout1.xml"/><Relationship Id="rId7" Type="http://schemas.openxmlformats.org/officeDocument/2006/relationships/image" Target="../media/image5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notesSlide" Target="../notesSlides/notesSlide16.xml"/><Relationship Id="rId9"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7.png"/></Relationships>
</file>

<file path=ppt/slides/_rels/slide2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71.png"/></Relationships>
</file>

<file path=ppt/slides/_rels/slide2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5.png"/><Relationship Id="rId5" Type="http://schemas.openxmlformats.org/officeDocument/2006/relationships/image" Target="../media/image74.jpeg"/><Relationship Id="rId4" Type="http://schemas.openxmlformats.org/officeDocument/2006/relationships/image" Target="../media/image73.jpeg"/></Relationships>
</file>

<file path=ppt/slides/_rels/slide2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77.e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78.png"/><Relationship Id="rId4"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8.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82.webp"/></Relationships>
</file>

<file path=ppt/slides/_rels/slide33.xml.rels><?xml version="1.0" encoding="UTF-8" standalone="yes"?>
<Relationships xmlns="http://schemas.openxmlformats.org/package/2006/relationships"><Relationship Id="rId3" Type="http://schemas.openxmlformats.org/officeDocument/2006/relationships/image" Target="../media/image83.tmp"/><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4.tmp"/><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7.png"/></Relationships>
</file>

<file path=ppt/slides/_rels/slide3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91.png"/><Relationship Id="rId4" Type="http://schemas.openxmlformats.org/officeDocument/2006/relationships/image" Target="../media/image90.jpeg"/></Relationships>
</file>

<file path=ppt/slides/_rels/slide3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94.png"/><Relationship Id="rId4"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slideLayout" Target="../slideLayouts/slideLayout2.xml"/><Relationship Id="rId7" Type="http://schemas.openxmlformats.org/officeDocument/2006/relationships/image" Target="../media/image101.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00.png"/><Relationship Id="rId11" Type="http://schemas.openxmlformats.org/officeDocument/2006/relationships/image" Target="../media/image105.png"/><Relationship Id="rId5" Type="http://schemas.openxmlformats.org/officeDocument/2006/relationships/image" Target="../media/image99.png"/><Relationship Id="rId10" Type="http://schemas.openxmlformats.org/officeDocument/2006/relationships/image" Target="../media/image104.png"/><Relationship Id="rId4" Type="http://schemas.openxmlformats.org/officeDocument/2006/relationships/notesSlide" Target="../notesSlides/notesSlide33.xml"/><Relationship Id="rId9" Type="http://schemas.openxmlformats.org/officeDocument/2006/relationships/image" Target="../media/image103.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0.png"/></Relationships>
</file>

<file path=ppt/slides/_rels/slide45.xml.rels><?xml version="1.0" encoding="UTF-8" standalone="yes"?>
<Relationships xmlns="http://schemas.openxmlformats.org/package/2006/relationships"><Relationship Id="rId8" Type="http://schemas.openxmlformats.org/officeDocument/2006/relationships/image" Target="../media/image109.emf"/><Relationship Id="rId3" Type="http://schemas.openxmlformats.org/officeDocument/2006/relationships/slideLayout" Target="../slideLayouts/slideLayout2.xml"/><Relationship Id="rId7" Type="http://schemas.openxmlformats.org/officeDocument/2006/relationships/image" Target="../media/image108.emf"/><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107.emf"/><Relationship Id="rId5" Type="http://schemas.openxmlformats.org/officeDocument/2006/relationships/image" Target="../media/image106.png"/><Relationship Id="rId4" Type="http://schemas.openxmlformats.org/officeDocument/2006/relationships/notesSlide" Target="../notesSlides/notesSlide34.xml"/></Relationships>
</file>

<file path=ppt/slides/_rels/slide46.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111.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88.png"/><Relationship Id="rId4" Type="http://schemas.openxmlformats.org/officeDocument/2006/relationships/image" Target="../media/image87.png"/></Relationships>
</file>

<file path=ppt/slides/_rels/slide4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24">
            <a:extLst>
              <a:ext uri="{FF2B5EF4-FFF2-40B4-BE49-F238E27FC236}">
                <a16:creationId xmlns:a16="http://schemas.microsoft.com/office/drawing/2014/main" id="{AAAE94E3-A7DB-4868-B1E3-E49703488B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asellaDiTesto 7">
            <a:extLst>
              <a:ext uri="{FF2B5EF4-FFF2-40B4-BE49-F238E27FC236}">
                <a16:creationId xmlns:a16="http://schemas.microsoft.com/office/drawing/2014/main" id="{F3CF06EB-F7DD-4FA8-97EA-D7BBF53C6425}"/>
              </a:ext>
            </a:extLst>
          </p:cNvPr>
          <p:cNvSpPr txBox="1"/>
          <p:nvPr/>
        </p:nvSpPr>
        <p:spPr>
          <a:xfrm>
            <a:off x="250549" y="856180"/>
            <a:ext cx="4886713" cy="1128068"/>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it-IT" sz="4000" b="1" i="1">
                <a:latin typeface="Aptos SemiBold" panose="020F0502020204030204" pitchFamily="34" charset="0"/>
                <a:ea typeface="+mj-ea"/>
                <a:cs typeface="+mj-cs"/>
              </a:rPr>
              <a:t>AI e high tech in riabilitazione</a:t>
            </a:r>
            <a:endParaRPr lang="en-US" sz="4000" dirty="0">
              <a:latin typeface="Aptos SemiBold" panose="020F0502020204030204" pitchFamily="34" charset="0"/>
              <a:ea typeface="+mj-ea"/>
              <a:cs typeface="+mj-cs"/>
            </a:endParaRPr>
          </a:p>
        </p:txBody>
      </p:sp>
      <p:grpSp>
        <p:nvGrpSpPr>
          <p:cNvPr id="38" name="Group 26">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266396" cy="673460"/>
            <a:chOff x="0" y="823811"/>
            <a:chExt cx="355196" cy="673460"/>
          </a:xfrm>
        </p:grpSpPr>
        <p:sp>
          <p:nvSpPr>
            <p:cNvPr id="28" name="Rectangle 27">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8">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Rectangle 30">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98813" y="2123821"/>
            <a:ext cx="373130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ottotitolo 4">
            <a:extLst>
              <a:ext uri="{FF2B5EF4-FFF2-40B4-BE49-F238E27FC236}">
                <a16:creationId xmlns:a16="http://schemas.microsoft.com/office/drawing/2014/main" id="{78986210-FF27-4B43-835C-78EC4B1B1C26}"/>
              </a:ext>
            </a:extLst>
          </p:cNvPr>
          <p:cNvSpPr txBox="1">
            <a:spLocks/>
          </p:cNvSpPr>
          <p:nvPr/>
        </p:nvSpPr>
        <p:spPr>
          <a:xfrm>
            <a:off x="65522" y="3067732"/>
            <a:ext cx="4506478" cy="3033436"/>
          </a:xfrm>
          <a:prstGeom prst="rect">
            <a:avLst/>
          </a:prstGeom>
        </p:spPr>
        <p:txBody>
          <a:bodyPr vert="horz" lIns="91440" tIns="45720" rIns="91440" bIns="45720" rtlCol="0" anchor="ct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nSpc>
                <a:spcPct val="90000"/>
              </a:lnSpc>
            </a:pPr>
            <a:r>
              <a:rPr lang="en-US" sz="2400" b="1" i="1">
                <a:solidFill>
                  <a:schemeClr val="tx1"/>
                </a:solidFill>
              </a:rPr>
              <a:t>Prof. Massimiliano Mangone</a:t>
            </a:r>
          </a:p>
          <a:p>
            <a:pPr>
              <a:lnSpc>
                <a:spcPct val="90000"/>
              </a:lnSpc>
            </a:pPr>
            <a:r>
              <a:rPr lang="en-US" sz="1700" i="1">
                <a:solidFill>
                  <a:schemeClr val="tx1"/>
                </a:solidFill>
              </a:rPr>
              <a:t>Dipartimento di Scienze Anatomiche, Istologiche, Medico-Legali e dell’Apparato Locomotore</a:t>
            </a:r>
          </a:p>
          <a:p>
            <a:pPr>
              <a:lnSpc>
                <a:spcPct val="90000"/>
              </a:lnSpc>
            </a:pPr>
            <a:r>
              <a:rPr lang="en-US" sz="1700" i="1">
                <a:solidFill>
                  <a:schemeClr val="tx1"/>
                </a:solidFill>
              </a:rPr>
              <a:t>SAPIENZA Università di Roma</a:t>
            </a:r>
            <a:endParaRPr lang="en-US" sz="1700" i="1" dirty="0">
              <a:solidFill>
                <a:schemeClr val="tx1"/>
              </a:solidFill>
            </a:endParaRPr>
          </a:p>
        </p:txBody>
      </p:sp>
      <p:sp>
        <p:nvSpPr>
          <p:cNvPr id="41" name="Rectangle 32">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23252" y="0"/>
            <a:ext cx="112074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7265" y="357447"/>
            <a:ext cx="3634116" cy="292358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8" descr="LogoUNI">
            <a:extLst>
              <a:ext uri="{FF2B5EF4-FFF2-40B4-BE49-F238E27FC236}">
                <a16:creationId xmlns:a16="http://schemas.microsoft.com/office/drawing/2014/main" id="{46449098-A054-4AA8-84B6-D4669527E6C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95429" y="5642620"/>
            <a:ext cx="2338067" cy="718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a:extLst>
              <a:ext uri="{FF2B5EF4-FFF2-40B4-BE49-F238E27FC236}">
                <a16:creationId xmlns:a16="http://schemas.microsoft.com/office/drawing/2014/main" id="{8CB5D2D7-DF65-4E86-BFBA-FFB9B5ACEB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7265" y="3505479"/>
            <a:ext cx="3634116" cy="292358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6E6681F6-8F85-4CBA-4211-66B5FDD4C62B}"/>
              </a:ext>
            </a:extLst>
          </p:cNvPr>
          <p:cNvPicPr>
            <a:picLocks noChangeAspect="1"/>
          </p:cNvPicPr>
          <p:nvPr/>
        </p:nvPicPr>
        <p:blipFill>
          <a:blip r:embed="rId4"/>
          <a:stretch>
            <a:fillRect/>
          </a:stretch>
        </p:blipFill>
        <p:spPr>
          <a:xfrm>
            <a:off x="5137264" y="1274670"/>
            <a:ext cx="3641320" cy="3979585"/>
          </a:xfrm>
          <a:prstGeom prst="rect">
            <a:avLst/>
          </a:prstGeom>
        </p:spPr>
      </p:pic>
      <p:pic>
        <p:nvPicPr>
          <p:cNvPr id="2" name="Immagine 1">
            <a:extLst>
              <a:ext uri="{FF2B5EF4-FFF2-40B4-BE49-F238E27FC236}">
                <a16:creationId xmlns:a16="http://schemas.microsoft.com/office/drawing/2014/main" id="{22D28FFD-4A25-328C-C24A-A965D1EBFE22}"/>
              </a:ext>
            </a:extLst>
          </p:cNvPr>
          <p:cNvPicPr>
            <a:picLocks noChangeAspect="1"/>
          </p:cNvPicPr>
          <p:nvPr/>
        </p:nvPicPr>
        <p:blipFill>
          <a:blip r:embed="rId5"/>
          <a:stretch>
            <a:fillRect/>
          </a:stretch>
        </p:blipFill>
        <p:spPr>
          <a:xfrm>
            <a:off x="1407307" y="2686049"/>
            <a:ext cx="1914310" cy="548688"/>
          </a:xfrm>
          <a:prstGeom prst="rect">
            <a:avLst/>
          </a:prstGeom>
        </p:spPr>
      </p:pic>
    </p:spTree>
    <p:extLst>
      <p:ext uri="{BB962C8B-B14F-4D97-AF65-F5344CB8AC3E}">
        <p14:creationId xmlns:p14="http://schemas.microsoft.com/office/powerpoint/2010/main" val="192663994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107504" y="1268760"/>
            <a:ext cx="8928992" cy="923330"/>
          </a:xfrm>
          <a:prstGeom prst="rect">
            <a:avLst/>
          </a:prstGeom>
        </p:spPr>
        <p:txBody>
          <a:bodyPr wrap="square">
            <a:spAutoFit/>
          </a:bodyPr>
          <a:lstStyle/>
          <a:p>
            <a:pPr algn="ctr"/>
            <a:r>
              <a:rPr lang="it-IT" dirty="0"/>
              <a:t>Rappresenta una delle aree fondamentali nel campo dell‘</a:t>
            </a:r>
            <a:r>
              <a:rPr lang="it-IT" b="1" dirty="0"/>
              <a:t>intelligenza artificiale</a:t>
            </a:r>
            <a:r>
              <a:rPr lang="it-IT" dirty="0"/>
              <a:t> e si occupa della realizzazione di sistemi e algoritmi che si basano su osservazioni come dati per la rappresentazione di nuovi contenuti informativi. </a:t>
            </a:r>
          </a:p>
        </p:txBody>
      </p:sp>
      <p:sp>
        <p:nvSpPr>
          <p:cNvPr id="4" name="CasellaDiTesto 3">
            <a:extLst>
              <a:ext uri="{FF2B5EF4-FFF2-40B4-BE49-F238E27FC236}">
                <a16:creationId xmlns:a16="http://schemas.microsoft.com/office/drawing/2014/main" id="{136D6B6E-D218-4151-8B92-51EF31B9AC66}"/>
              </a:ext>
            </a:extLst>
          </p:cNvPr>
          <p:cNvSpPr txBox="1"/>
          <p:nvPr/>
        </p:nvSpPr>
        <p:spPr>
          <a:xfrm>
            <a:off x="2286000" y="548680"/>
            <a:ext cx="4572000" cy="553998"/>
          </a:xfrm>
          <a:prstGeom prst="rect">
            <a:avLst/>
          </a:prstGeom>
          <a:noFill/>
        </p:spPr>
        <p:txBody>
          <a:bodyPr wrap="square">
            <a:spAutoFit/>
          </a:bodyPr>
          <a:lstStyle/>
          <a:p>
            <a:pPr algn="ctr"/>
            <a:r>
              <a:rPr lang="it-IT" sz="3000" b="1" dirty="0">
                <a:solidFill>
                  <a:srgbClr val="C00000"/>
                </a:solidFill>
              </a:rPr>
              <a:t>Machine Learning</a:t>
            </a:r>
            <a:endParaRPr lang="it-IT" sz="3000" dirty="0"/>
          </a:p>
        </p:txBody>
      </p:sp>
      <p:pic>
        <p:nvPicPr>
          <p:cNvPr id="1026" name="Picture 2" descr="Machine Learning vs AI: Differences, Uses, &amp; Benefits">
            <a:extLst>
              <a:ext uri="{FF2B5EF4-FFF2-40B4-BE49-F238E27FC236}">
                <a16:creationId xmlns:a16="http://schemas.microsoft.com/office/drawing/2014/main" id="{667E3861-1FFD-5916-B12B-52F97B21F1B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4264" y="2679965"/>
            <a:ext cx="5088016" cy="39747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856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085B33FA-B93E-4D29-949A-405F5274DABD}"/>
              </a:ext>
            </a:extLst>
          </p:cNvPr>
          <p:cNvSpPr txBox="1"/>
          <p:nvPr/>
        </p:nvSpPr>
        <p:spPr>
          <a:xfrm>
            <a:off x="2286000" y="404664"/>
            <a:ext cx="4572000" cy="553998"/>
          </a:xfrm>
          <a:prstGeom prst="rect">
            <a:avLst/>
          </a:prstGeom>
          <a:noFill/>
        </p:spPr>
        <p:txBody>
          <a:bodyPr wrap="square">
            <a:spAutoFit/>
          </a:bodyPr>
          <a:lstStyle/>
          <a:p>
            <a:pPr algn="ctr"/>
            <a:r>
              <a:rPr lang="it-IT" sz="3000" b="1" dirty="0">
                <a:solidFill>
                  <a:srgbClr val="C00000"/>
                </a:solidFill>
              </a:rPr>
              <a:t>Concrete </a:t>
            </a:r>
            <a:r>
              <a:rPr lang="it-IT" sz="3000" b="1" dirty="0" err="1">
                <a:solidFill>
                  <a:srgbClr val="C00000"/>
                </a:solidFill>
              </a:rPr>
              <a:t>experience</a:t>
            </a:r>
            <a:r>
              <a:rPr lang="it-IT" sz="3000" b="1" dirty="0">
                <a:solidFill>
                  <a:srgbClr val="C00000"/>
                </a:solidFill>
              </a:rPr>
              <a:t> (dati)</a:t>
            </a:r>
            <a:endParaRPr lang="it-IT" sz="3000" dirty="0"/>
          </a:p>
        </p:txBody>
      </p:sp>
      <p:pic>
        <p:nvPicPr>
          <p:cNvPr id="2" name="Picture 2" descr="I Big Data e la rivoluzione dell'indagine statistica - I-Com, Istituto per  la Competitività">
            <a:extLst>
              <a:ext uri="{FF2B5EF4-FFF2-40B4-BE49-F238E27FC236}">
                <a16:creationId xmlns:a16="http://schemas.microsoft.com/office/drawing/2014/main" id="{24C65973-0A14-B947-2595-97FDE09359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320574"/>
            <a:ext cx="6193248" cy="3602194"/>
          </a:xfrm>
          <a:prstGeom prst="rect">
            <a:avLst/>
          </a:prstGeom>
          <a:noFill/>
          <a:extLst>
            <a:ext uri="{909E8E84-426E-40DD-AFC4-6F175D3DCCD1}">
              <a14:hiddenFill xmlns:a14="http://schemas.microsoft.com/office/drawing/2010/main">
                <a:solidFill>
                  <a:srgbClr val="FFFFFF"/>
                </a:solidFill>
              </a14:hiddenFill>
            </a:ext>
          </a:extLst>
        </p:spPr>
      </p:pic>
      <p:pic>
        <p:nvPicPr>
          <p:cNvPr id="6" name="Immagine 5">
            <a:extLst>
              <a:ext uri="{FF2B5EF4-FFF2-40B4-BE49-F238E27FC236}">
                <a16:creationId xmlns:a16="http://schemas.microsoft.com/office/drawing/2014/main" id="{7830407C-19E6-C7B8-5584-F2BF3D0E6BCC}"/>
              </a:ext>
            </a:extLst>
          </p:cNvPr>
          <p:cNvPicPr>
            <a:picLocks noChangeAspect="1"/>
          </p:cNvPicPr>
          <p:nvPr/>
        </p:nvPicPr>
        <p:blipFill>
          <a:blip r:embed="rId3"/>
          <a:stretch>
            <a:fillRect/>
          </a:stretch>
        </p:blipFill>
        <p:spPr>
          <a:xfrm>
            <a:off x="26086" y="4922768"/>
            <a:ext cx="8921389" cy="1696505"/>
          </a:xfrm>
          <a:prstGeom prst="rect">
            <a:avLst/>
          </a:prstGeom>
        </p:spPr>
      </p:pic>
      <p:pic>
        <p:nvPicPr>
          <p:cNvPr id="2052" name="Picture 4" descr="What is Oracle? | Webopedia">
            <a:extLst>
              <a:ext uri="{FF2B5EF4-FFF2-40B4-BE49-F238E27FC236}">
                <a16:creationId xmlns:a16="http://schemas.microsoft.com/office/drawing/2014/main" id="{DD351669-312B-1E3F-9F8A-31EF8B3DFB8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79" t="16237" r="-1" b="13175"/>
          <a:stretch/>
        </p:blipFill>
        <p:spPr bwMode="auto">
          <a:xfrm>
            <a:off x="6726522" y="3764862"/>
            <a:ext cx="2220953" cy="1528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4088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90C33D98-7DA0-43DD-8575-5392C755F95B}"/>
              </a:ext>
            </a:extLst>
          </p:cNvPr>
          <p:cNvSpPr txBox="1"/>
          <p:nvPr/>
        </p:nvSpPr>
        <p:spPr>
          <a:xfrm>
            <a:off x="2286000" y="1069144"/>
            <a:ext cx="4572000" cy="553998"/>
          </a:xfrm>
          <a:prstGeom prst="rect">
            <a:avLst/>
          </a:prstGeom>
          <a:noFill/>
        </p:spPr>
        <p:txBody>
          <a:bodyPr wrap="square">
            <a:spAutoFit/>
          </a:bodyPr>
          <a:lstStyle/>
          <a:p>
            <a:pPr algn="ctr"/>
            <a:r>
              <a:rPr lang="it-IT" sz="3000" b="1" dirty="0">
                <a:solidFill>
                  <a:srgbClr val="C00000"/>
                </a:solidFill>
              </a:rPr>
              <a:t>Processo di apprendimento</a:t>
            </a:r>
            <a:endParaRPr lang="it-IT" sz="3000" dirty="0"/>
          </a:p>
        </p:txBody>
      </p:sp>
      <p:sp>
        <p:nvSpPr>
          <p:cNvPr id="6" name="CasellaDiTesto 5">
            <a:extLst>
              <a:ext uri="{FF2B5EF4-FFF2-40B4-BE49-F238E27FC236}">
                <a16:creationId xmlns:a16="http://schemas.microsoft.com/office/drawing/2014/main" id="{DD5EBD67-AE5E-4342-8336-84DD3EEDC539}"/>
              </a:ext>
            </a:extLst>
          </p:cNvPr>
          <p:cNvSpPr txBox="1"/>
          <p:nvPr/>
        </p:nvSpPr>
        <p:spPr>
          <a:xfrm>
            <a:off x="1623808" y="2023560"/>
            <a:ext cx="6862967" cy="3139321"/>
          </a:xfrm>
          <a:prstGeom prst="rect">
            <a:avLst/>
          </a:prstGeom>
          <a:noFill/>
        </p:spPr>
        <p:txBody>
          <a:bodyPr wrap="square">
            <a:spAutoFit/>
          </a:bodyPr>
          <a:lstStyle/>
          <a:p>
            <a:r>
              <a:rPr lang="it-IT" b="1" dirty="0"/>
              <a:t>Due fasi:</a:t>
            </a:r>
          </a:p>
          <a:p>
            <a:endParaRPr lang="it-IT" dirty="0"/>
          </a:p>
          <a:p>
            <a:r>
              <a:rPr lang="it-IT" sz="2700" b="1" dirty="0"/>
              <a:t>Apprendimento: </a:t>
            </a:r>
            <a:r>
              <a:rPr lang="it-IT" sz="2700" dirty="0"/>
              <a:t>si ottimizzano i parametri del modello utilizzando i dati disponibili</a:t>
            </a:r>
          </a:p>
          <a:p>
            <a:endParaRPr lang="it-IT" sz="2700" dirty="0"/>
          </a:p>
          <a:p>
            <a:r>
              <a:rPr lang="it-IT" sz="2700" b="1" dirty="0"/>
              <a:t>Validazione: </a:t>
            </a:r>
            <a:r>
              <a:rPr lang="it-IT" sz="2700" dirty="0"/>
              <a:t>si misura con la capacità del modello di dare la «risposta giusta» su nuove istanze</a:t>
            </a:r>
          </a:p>
        </p:txBody>
      </p:sp>
      <p:pic>
        <p:nvPicPr>
          <p:cNvPr id="8194" name="Picture 2" descr="Addizione - Wikipedia">
            <a:extLst>
              <a:ext uri="{FF2B5EF4-FFF2-40B4-BE49-F238E27FC236}">
                <a16:creationId xmlns:a16="http://schemas.microsoft.com/office/drawing/2014/main" id="{B9E0B5BA-6B21-4520-BFD8-B68A9CB70BE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5000"/>
          <a:stretch/>
        </p:blipFill>
        <p:spPr bwMode="auto">
          <a:xfrm>
            <a:off x="973726" y="3855747"/>
            <a:ext cx="650081" cy="97869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Addizione - Wikipedia">
            <a:extLst>
              <a:ext uri="{FF2B5EF4-FFF2-40B4-BE49-F238E27FC236}">
                <a16:creationId xmlns:a16="http://schemas.microsoft.com/office/drawing/2014/main" id="{E3E03609-7F7E-4BBE-882E-CD0CB6CAA99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75549"/>
          <a:stretch/>
        </p:blipFill>
        <p:spPr bwMode="auto">
          <a:xfrm>
            <a:off x="850107" y="2550178"/>
            <a:ext cx="635794" cy="978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5657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ABDB33CE-9D41-4CAA-83E5-D2EFEBFB1CE7}"/>
              </a:ext>
            </a:extLst>
          </p:cNvPr>
          <p:cNvSpPr txBox="1"/>
          <p:nvPr/>
        </p:nvSpPr>
        <p:spPr>
          <a:xfrm>
            <a:off x="939800" y="1024835"/>
            <a:ext cx="6858000" cy="553998"/>
          </a:xfrm>
          <a:prstGeom prst="rect">
            <a:avLst/>
          </a:prstGeom>
          <a:noFill/>
        </p:spPr>
        <p:txBody>
          <a:bodyPr wrap="square">
            <a:spAutoFit/>
          </a:bodyPr>
          <a:lstStyle/>
          <a:p>
            <a:pPr algn="ctr"/>
            <a:r>
              <a:rPr lang="it-IT" sz="3000" b="1" dirty="0">
                <a:solidFill>
                  <a:srgbClr val="C00000"/>
                </a:solidFill>
              </a:rPr>
              <a:t>Paradigmi di apprendimento</a:t>
            </a:r>
            <a:endParaRPr lang="it-IT" sz="3000" dirty="0"/>
          </a:p>
        </p:txBody>
      </p:sp>
      <p:sp>
        <p:nvSpPr>
          <p:cNvPr id="4" name="CasellaDiTesto 3">
            <a:extLst>
              <a:ext uri="{FF2B5EF4-FFF2-40B4-BE49-F238E27FC236}">
                <a16:creationId xmlns:a16="http://schemas.microsoft.com/office/drawing/2014/main" id="{E6FDE07B-9BF9-4E3B-8A04-93EC5F00543E}"/>
              </a:ext>
            </a:extLst>
          </p:cNvPr>
          <p:cNvSpPr txBox="1"/>
          <p:nvPr/>
        </p:nvSpPr>
        <p:spPr>
          <a:xfrm>
            <a:off x="422932" y="1899402"/>
            <a:ext cx="5749268" cy="3416320"/>
          </a:xfrm>
          <a:prstGeom prst="rect">
            <a:avLst/>
          </a:prstGeom>
          <a:noFill/>
        </p:spPr>
        <p:txBody>
          <a:bodyPr wrap="square">
            <a:spAutoFit/>
          </a:bodyPr>
          <a:lstStyle/>
          <a:p>
            <a:r>
              <a:rPr lang="it-IT" sz="2700" b="1" dirty="0"/>
              <a:t>Supervisionato</a:t>
            </a:r>
          </a:p>
          <a:p>
            <a:r>
              <a:rPr lang="it-IT" sz="2700" dirty="0"/>
              <a:t>Per ogni esempio in ingresso è noto il valore etichetta di uscita (malato/sano)</a:t>
            </a:r>
          </a:p>
          <a:p>
            <a:endParaRPr lang="it-IT" sz="2700" dirty="0"/>
          </a:p>
          <a:p>
            <a:r>
              <a:rPr lang="it-IT" sz="2700" b="1" dirty="0"/>
              <a:t>Non supervisionato</a:t>
            </a:r>
          </a:p>
          <a:p>
            <a:r>
              <a:rPr lang="it-IT" sz="2700" dirty="0"/>
              <a:t>Non ci sono output da predire e si cerca di raggruppare esempio omogenei per identificare la caratteristiche</a:t>
            </a:r>
          </a:p>
        </p:txBody>
      </p:sp>
      <p:pic>
        <p:nvPicPr>
          <p:cNvPr id="14338" name="Picture 2" descr="Giovane Insegnante Che Sta Davanti All'illustrazione in Bianco Di Vettore  Della Lavagna Della Scuola Maestro Di Scuola Maschio Vi Illustrazione  Vettoriale - Illustrazione di conoscenza, lezione: 97602060">
            <a:extLst>
              <a:ext uri="{FF2B5EF4-FFF2-40B4-BE49-F238E27FC236}">
                <a16:creationId xmlns:a16="http://schemas.microsoft.com/office/drawing/2014/main" id="{90D8D08B-541C-4C00-825F-128FA7A8A0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2928" y="1678783"/>
            <a:ext cx="2260997" cy="2260997"/>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punto-interrogativo-question-mark - La Dolce Vita Magazine">
            <a:extLst>
              <a:ext uri="{FF2B5EF4-FFF2-40B4-BE49-F238E27FC236}">
                <a16:creationId xmlns:a16="http://schemas.microsoft.com/office/drawing/2014/main" id="{A39E8966-5905-4CA6-BAA4-A7E9D7D2474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89144" y="3939780"/>
            <a:ext cx="2231926" cy="1503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202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160298F8-1FED-4B69-9977-8BCF0B47A414}"/>
              </a:ext>
            </a:extLst>
          </p:cNvPr>
          <p:cNvPicPr>
            <a:picLocks noChangeAspect="1"/>
          </p:cNvPicPr>
          <p:nvPr/>
        </p:nvPicPr>
        <p:blipFill>
          <a:blip r:embed="rId2"/>
          <a:stretch>
            <a:fillRect/>
          </a:stretch>
        </p:blipFill>
        <p:spPr>
          <a:xfrm>
            <a:off x="0" y="1871822"/>
            <a:ext cx="5650230" cy="2050614"/>
          </a:xfrm>
          <a:prstGeom prst="rect">
            <a:avLst/>
          </a:prstGeom>
        </p:spPr>
      </p:pic>
      <p:sp>
        <p:nvSpPr>
          <p:cNvPr id="5" name="CasellaDiTesto 4">
            <a:extLst>
              <a:ext uri="{FF2B5EF4-FFF2-40B4-BE49-F238E27FC236}">
                <a16:creationId xmlns:a16="http://schemas.microsoft.com/office/drawing/2014/main" id="{0507E7BA-15B0-4145-A186-E326CD7D8196}"/>
              </a:ext>
            </a:extLst>
          </p:cNvPr>
          <p:cNvSpPr txBox="1"/>
          <p:nvPr/>
        </p:nvSpPr>
        <p:spPr>
          <a:xfrm>
            <a:off x="247650" y="958533"/>
            <a:ext cx="3647177" cy="923330"/>
          </a:xfrm>
          <a:prstGeom prst="rect">
            <a:avLst/>
          </a:prstGeom>
          <a:noFill/>
          <a:ln>
            <a:solidFill>
              <a:schemeClr val="accent2"/>
            </a:solidFill>
          </a:ln>
        </p:spPr>
        <p:txBody>
          <a:bodyPr wrap="square" rtlCol="0">
            <a:spAutoFit/>
          </a:bodyPr>
          <a:lstStyle/>
          <a:p>
            <a:r>
              <a:rPr lang="it-IT" b="1" dirty="0"/>
              <a:t>Obiettivo: dai dati in accettazione presenti sulla scheda RAD ottenere una previsione del </a:t>
            </a:r>
            <a:r>
              <a:rPr lang="it-IT" b="1" dirty="0" err="1"/>
              <a:t>Barthel</a:t>
            </a:r>
            <a:r>
              <a:rPr lang="it-IT" b="1" dirty="0"/>
              <a:t> in uscita</a:t>
            </a:r>
          </a:p>
        </p:txBody>
      </p:sp>
      <p:sp>
        <p:nvSpPr>
          <p:cNvPr id="7" name="CasellaDiTesto 6">
            <a:extLst>
              <a:ext uri="{FF2B5EF4-FFF2-40B4-BE49-F238E27FC236}">
                <a16:creationId xmlns:a16="http://schemas.microsoft.com/office/drawing/2014/main" id="{4124F596-77E2-40ED-9BBA-1C92D3977D56}"/>
              </a:ext>
            </a:extLst>
          </p:cNvPr>
          <p:cNvSpPr txBox="1"/>
          <p:nvPr/>
        </p:nvSpPr>
        <p:spPr>
          <a:xfrm>
            <a:off x="5166360" y="2276793"/>
            <a:ext cx="3516630" cy="1131079"/>
          </a:xfrm>
          <a:prstGeom prst="rect">
            <a:avLst/>
          </a:prstGeom>
          <a:noFill/>
          <a:ln>
            <a:solidFill>
              <a:schemeClr val="accent2"/>
            </a:solidFill>
          </a:ln>
        </p:spPr>
        <p:txBody>
          <a:bodyPr wrap="square" rtlCol="0">
            <a:spAutoFit/>
          </a:bodyPr>
          <a:lstStyle/>
          <a:p>
            <a:r>
              <a:rPr lang="it-IT" sz="1350" b="1" dirty="0" err="1"/>
              <a:t>Barthel</a:t>
            </a:r>
            <a:r>
              <a:rPr lang="it-IT" sz="1350" b="1" dirty="0"/>
              <a:t> in dimissione</a:t>
            </a:r>
          </a:p>
          <a:p>
            <a:endParaRPr lang="it-IT" sz="1350" b="1" dirty="0"/>
          </a:p>
          <a:p>
            <a:r>
              <a:rPr lang="it-IT" sz="1350" u="sng" dirty="0"/>
              <a:t>La differenza tra i valori del </a:t>
            </a:r>
            <a:r>
              <a:rPr lang="it-IT" sz="1350" u="sng" dirty="0" err="1"/>
              <a:t>Barhel</a:t>
            </a:r>
            <a:r>
              <a:rPr lang="it-IT" sz="1350" u="sng" dirty="0"/>
              <a:t> index  in ingresso ed in uscita può essere correlata all’efficacia dell’ intervento </a:t>
            </a:r>
            <a:r>
              <a:rPr lang="it-IT" sz="1350" u="sng" dirty="0" err="1"/>
              <a:t>riabiliativo</a:t>
            </a:r>
            <a:endParaRPr lang="it-IT" sz="1350" b="1" u="sng" dirty="0"/>
          </a:p>
        </p:txBody>
      </p:sp>
      <p:sp>
        <p:nvSpPr>
          <p:cNvPr id="6" name="CasellaDiTesto 5">
            <a:extLst>
              <a:ext uri="{FF2B5EF4-FFF2-40B4-BE49-F238E27FC236}">
                <a16:creationId xmlns:a16="http://schemas.microsoft.com/office/drawing/2014/main" id="{4FB2FF31-8EC4-4749-AE2C-BC0E864E3766}"/>
              </a:ext>
            </a:extLst>
          </p:cNvPr>
          <p:cNvSpPr txBox="1"/>
          <p:nvPr/>
        </p:nvSpPr>
        <p:spPr>
          <a:xfrm>
            <a:off x="2764155" y="3935479"/>
            <a:ext cx="3615690" cy="1338828"/>
          </a:xfrm>
          <a:prstGeom prst="rect">
            <a:avLst/>
          </a:prstGeom>
          <a:noFill/>
          <a:ln>
            <a:solidFill>
              <a:schemeClr val="accent1">
                <a:shade val="50000"/>
              </a:schemeClr>
            </a:solidFill>
          </a:ln>
        </p:spPr>
        <p:txBody>
          <a:bodyPr wrap="square" rtlCol="0">
            <a:spAutoFit/>
          </a:bodyPr>
          <a:lstStyle/>
          <a:p>
            <a:r>
              <a:rPr lang="it-IT" sz="1350" dirty="0"/>
              <a:t>Ottenere uno strumento software basato su tecniche di machine learning che consenta, a partire dai dati clinici  inseriti al momento del ricovero del paziente, di ottenere una </a:t>
            </a:r>
            <a:r>
              <a:rPr lang="it-IT" sz="1350" b="1" i="1" dirty="0"/>
              <a:t>previsione approssimata </a:t>
            </a:r>
            <a:r>
              <a:rPr lang="it-IT" sz="1350" dirty="0"/>
              <a:t>dell’efficacia</a:t>
            </a:r>
            <a:r>
              <a:rPr lang="it-IT" sz="1350" b="1" i="1" dirty="0"/>
              <a:t>  </a:t>
            </a:r>
            <a:r>
              <a:rPr lang="it-IT" sz="1350" dirty="0"/>
              <a:t>dell’intervento riabilitativo</a:t>
            </a:r>
          </a:p>
        </p:txBody>
      </p:sp>
      <p:sp>
        <p:nvSpPr>
          <p:cNvPr id="10" name="Freccia in giù 9">
            <a:extLst>
              <a:ext uri="{FF2B5EF4-FFF2-40B4-BE49-F238E27FC236}">
                <a16:creationId xmlns:a16="http://schemas.microsoft.com/office/drawing/2014/main" id="{A8F29833-EEFA-468D-99FE-876DDF5E6EC7}"/>
              </a:ext>
            </a:extLst>
          </p:cNvPr>
          <p:cNvSpPr/>
          <p:nvPr/>
        </p:nvSpPr>
        <p:spPr>
          <a:xfrm>
            <a:off x="4763356" y="3469832"/>
            <a:ext cx="124719" cy="3806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pic>
        <p:nvPicPr>
          <p:cNvPr id="2" name="Immagine 1">
            <a:extLst>
              <a:ext uri="{FF2B5EF4-FFF2-40B4-BE49-F238E27FC236}">
                <a16:creationId xmlns:a16="http://schemas.microsoft.com/office/drawing/2014/main" id="{9C69A2D1-6E7A-F800-2707-2B0A24B33F66}"/>
              </a:ext>
            </a:extLst>
          </p:cNvPr>
          <p:cNvPicPr>
            <a:picLocks noChangeAspect="1"/>
          </p:cNvPicPr>
          <p:nvPr/>
        </p:nvPicPr>
        <p:blipFill>
          <a:blip r:embed="rId3"/>
          <a:stretch>
            <a:fillRect/>
          </a:stretch>
        </p:blipFill>
        <p:spPr>
          <a:xfrm>
            <a:off x="5627370" y="227239"/>
            <a:ext cx="3516630" cy="1239229"/>
          </a:xfrm>
          <a:prstGeom prst="rect">
            <a:avLst/>
          </a:prstGeom>
          <a:ln w="28575">
            <a:solidFill>
              <a:schemeClr val="accent1"/>
            </a:solidFill>
          </a:ln>
        </p:spPr>
      </p:pic>
    </p:spTree>
    <p:extLst>
      <p:ext uri="{BB962C8B-B14F-4D97-AF65-F5344CB8AC3E}">
        <p14:creationId xmlns:p14="http://schemas.microsoft.com/office/powerpoint/2010/main" val="42837377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4627F92F-7516-485E-A8B8-D49BA563B7F4}"/>
              </a:ext>
            </a:extLst>
          </p:cNvPr>
          <p:cNvPicPr>
            <a:picLocks noChangeAspect="1"/>
          </p:cNvPicPr>
          <p:nvPr/>
        </p:nvPicPr>
        <p:blipFill>
          <a:blip r:embed="rId2"/>
          <a:stretch>
            <a:fillRect/>
          </a:stretch>
        </p:blipFill>
        <p:spPr>
          <a:xfrm>
            <a:off x="1105894" y="1057865"/>
            <a:ext cx="6552206" cy="3962483"/>
          </a:xfrm>
          <a:prstGeom prst="rect">
            <a:avLst/>
          </a:prstGeom>
        </p:spPr>
      </p:pic>
    </p:spTree>
    <p:extLst>
      <p:ext uri="{BB962C8B-B14F-4D97-AF65-F5344CB8AC3E}">
        <p14:creationId xmlns:p14="http://schemas.microsoft.com/office/powerpoint/2010/main" val="4164800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B8B8EB4-8DCD-5942-4C29-233AD946B2C9}"/>
              </a:ext>
            </a:extLst>
          </p:cNvPr>
          <p:cNvPicPr>
            <a:picLocks noChangeAspect="1"/>
          </p:cNvPicPr>
          <p:nvPr/>
        </p:nvPicPr>
        <p:blipFill>
          <a:blip r:embed="rId3"/>
          <a:stretch>
            <a:fillRect/>
          </a:stretch>
        </p:blipFill>
        <p:spPr>
          <a:xfrm>
            <a:off x="445844" y="880003"/>
            <a:ext cx="3682082" cy="3553301"/>
          </a:xfrm>
          <a:prstGeom prst="rect">
            <a:avLst/>
          </a:prstGeom>
        </p:spPr>
      </p:pic>
      <p:pic>
        <p:nvPicPr>
          <p:cNvPr id="5" name="Immagine 4">
            <a:extLst>
              <a:ext uri="{FF2B5EF4-FFF2-40B4-BE49-F238E27FC236}">
                <a16:creationId xmlns:a16="http://schemas.microsoft.com/office/drawing/2014/main" id="{DDF0F07D-B607-D91E-CD99-5F899B9FF8C1}"/>
              </a:ext>
            </a:extLst>
          </p:cNvPr>
          <p:cNvPicPr>
            <a:picLocks noChangeAspect="1"/>
          </p:cNvPicPr>
          <p:nvPr/>
        </p:nvPicPr>
        <p:blipFill>
          <a:blip r:embed="rId4"/>
          <a:stretch>
            <a:fillRect/>
          </a:stretch>
        </p:blipFill>
        <p:spPr>
          <a:xfrm>
            <a:off x="4452624" y="973366"/>
            <a:ext cx="4245533" cy="3508562"/>
          </a:xfrm>
          <a:prstGeom prst="rect">
            <a:avLst/>
          </a:prstGeom>
        </p:spPr>
      </p:pic>
      <p:sp>
        <p:nvSpPr>
          <p:cNvPr id="2" name="CasellaDiTesto 1">
            <a:extLst>
              <a:ext uri="{FF2B5EF4-FFF2-40B4-BE49-F238E27FC236}">
                <a16:creationId xmlns:a16="http://schemas.microsoft.com/office/drawing/2014/main" id="{02472E5C-A892-BA99-D2C3-2223D5BB3FF4}"/>
              </a:ext>
            </a:extLst>
          </p:cNvPr>
          <p:cNvSpPr txBox="1"/>
          <p:nvPr/>
        </p:nvSpPr>
        <p:spPr>
          <a:xfrm>
            <a:off x="178232" y="4617659"/>
            <a:ext cx="8865031" cy="1131079"/>
          </a:xfrm>
          <a:prstGeom prst="rect">
            <a:avLst/>
          </a:prstGeom>
          <a:noFill/>
        </p:spPr>
        <p:txBody>
          <a:bodyPr wrap="square">
            <a:spAutoFit/>
          </a:bodyPr>
          <a:lstStyle/>
          <a:p>
            <a:pPr algn="l"/>
            <a:r>
              <a:rPr lang="en-US" sz="1350" dirty="0">
                <a:latin typeface="Times New Roman" panose="02020603050405020304" pitchFamily="18" charset="0"/>
              </a:rPr>
              <a:t>“The inclusion criteria for the analysis were: age ≥ 18 years, time between the onset of the disease and rehabilitation hospitalization ≤60 days since we include only  post-acute patients defined according to the appropriateness criteria for admission to rehabilitation fined in Italian national laws. Also, length of hospitalization &gt;14 days and ≤90 days from first day of hospitalization since patients hospitalized more than 90 days are extremely rare and patients that stay in </a:t>
            </a:r>
            <a:r>
              <a:rPr lang="en-US" sz="1350" dirty="0" err="1">
                <a:latin typeface="Times New Roman" panose="02020603050405020304" pitchFamily="18" charset="0"/>
              </a:rPr>
              <a:t>rehabiltation</a:t>
            </a:r>
            <a:r>
              <a:rPr lang="en-US" sz="1350" dirty="0">
                <a:latin typeface="Times New Roman" panose="02020603050405020304" pitchFamily="18" charset="0"/>
              </a:rPr>
              <a:t> for less than two weeks are also rare cases of patients in good conditions”</a:t>
            </a:r>
            <a:endParaRPr lang="it-IT" sz="1350" dirty="0"/>
          </a:p>
        </p:txBody>
      </p:sp>
    </p:spTree>
    <p:extLst>
      <p:ext uri="{BB962C8B-B14F-4D97-AF65-F5344CB8AC3E}">
        <p14:creationId xmlns:p14="http://schemas.microsoft.com/office/powerpoint/2010/main" val="1055375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899" y="863750"/>
            <a:ext cx="3900070" cy="2702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7007"/>
          <a:stretch/>
        </p:blipFill>
        <p:spPr bwMode="auto">
          <a:xfrm>
            <a:off x="4617360" y="1013096"/>
            <a:ext cx="4446742" cy="2100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Connettore 2 3"/>
          <p:cNvCxnSpPr/>
          <p:nvPr/>
        </p:nvCxnSpPr>
        <p:spPr>
          <a:xfrm flipV="1">
            <a:off x="2743200" y="2501839"/>
            <a:ext cx="1744463" cy="11384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CasellaDiTesto 1">
            <a:extLst>
              <a:ext uri="{FF2B5EF4-FFF2-40B4-BE49-F238E27FC236}">
                <a16:creationId xmlns:a16="http://schemas.microsoft.com/office/drawing/2014/main" id="{6892F852-EF46-40E4-B190-40C90045E669}"/>
              </a:ext>
            </a:extLst>
          </p:cNvPr>
          <p:cNvSpPr txBox="1"/>
          <p:nvPr/>
        </p:nvSpPr>
        <p:spPr>
          <a:xfrm>
            <a:off x="4738900" y="3528430"/>
            <a:ext cx="3685010" cy="2677656"/>
          </a:xfrm>
          <a:prstGeom prst="rect">
            <a:avLst/>
          </a:prstGeom>
          <a:noFill/>
        </p:spPr>
        <p:txBody>
          <a:bodyPr wrap="square" rtlCol="0">
            <a:spAutoFit/>
          </a:bodyPr>
          <a:lstStyle/>
          <a:p>
            <a:r>
              <a:rPr lang="it-IT" sz="1400" dirty="0"/>
              <a:t>In questa fase di </a:t>
            </a:r>
            <a:r>
              <a:rPr lang="it-IT" sz="1400" dirty="0" err="1"/>
              <a:t>pre</a:t>
            </a:r>
            <a:r>
              <a:rPr lang="it-IT" sz="1400" dirty="0"/>
              <a:t>-processing abbiamo operato </a:t>
            </a:r>
            <a:r>
              <a:rPr lang="it-IT" sz="1400" b="1" dirty="0"/>
              <a:t>una pulizia orizzontale</a:t>
            </a:r>
            <a:r>
              <a:rPr lang="it-IT" sz="1400" dirty="0"/>
              <a:t>: eliminato le righe relativi a dati  di pazienti che presentavano valori anomali e di pazienti per cui non è disponibile il </a:t>
            </a:r>
            <a:r>
              <a:rPr lang="it-IT" sz="1400" dirty="0" err="1"/>
              <a:t>Barthel</a:t>
            </a:r>
            <a:r>
              <a:rPr lang="it-IT" sz="1400" dirty="0"/>
              <a:t> index;</a:t>
            </a:r>
          </a:p>
          <a:p>
            <a:pPr lvl="0"/>
            <a:r>
              <a:rPr lang="it-IT" sz="1400" b="1" dirty="0"/>
              <a:t>una pulizia verticale</a:t>
            </a:r>
            <a:r>
              <a:rPr lang="it-IT" sz="1400" dirty="0"/>
              <a:t>: eliminato molte colonne vuote, quelle relative a dati troppo specifici  e quelle relative a dati inutili (i.e. numero progressivo di ricovero)</a:t>
            </a:r>
          </a:p>
          <a:p>
            <a:pPr lvl="0"/>
            <a:r>
              <a:rPr lang="it-IT" sz="1400" b="1" dirty="0"/>
              <a:t>un’aggregazione di alcune colonne </a:t>
            </a:r>
            <a:r>
              <a:rPr lang="it-IT" sz="1400" dirty="0"/>
              <a:t>(la data di entrata e uscita dal reparto è stata sostituita con la lunghezza della permanenza)</a:t>
            </a:r>
          </a:p>
        </p:txBody>
      </p:sp>
      <p:sp>
        <p:nvSpPr>
          <p:cNvPr id="5" name="CasellaDiTesto 4">
            <a:extLst>
              <a:ext uri="{FF2B5EF4-FFF2-40B4-BE49-F238E27FC236}">
                <a16:creationId xmlns:a16="http://schemas.microsoft.com/office/drawing/2014/main" id="{0056C389-0BA1-418F-B8A2-81843C37FE00}"/>
              </a:ext>
            </a:extLst>
          </p:cNvPr>
          <p:cNvSpPr txBox="1"/>
          <p:nvPr/>
        </p:nvSpPr>
        <p:spPr>
          <a:xfrm>
            <a:off x="7269480" y="3053692"/>
            <a:ext cx="872490" cy="300082"/>
          </a:xfrm>
          <a:prstGeom prst="rect">
            <a:avLst/>
          </a:prstGeom>
          <a:noFill/>
        </p:spPr>
        <p:txBody>
          <a:bodyPr wrap="square" rtlCol="0">
            <a:spAutoFit/>
          </a:bodyPr>
          <a:lstStyle/>
          <a:p>
            <a:r>
              <a:rPr lang="it-IT" sz="1350" dirty="0"/>
              <a:t>,Colonne</a:t>
            </a:r>
          </a:p>
        </p:txBody>
      </p:sp>
      <p:sp>
        <p:nvSpPr>
          <p:cNvPr id="6" name="CasellaDiTesto 5"/>
          <p:cNvSpPr txBox="1"/>
          <p:nvPr/>
        </p:nvSpPr>
        <p:spPr>
          <a:xfrm>
            <a:off x="358088" y="5490505"/>
            <a:ext cx="3621881" cy="300082"/>
          </a:xfrm>
          <a:prstGeom prst="rect">
            <a:avLst/>
          </a:prstGeom>
          <a:noFill/>
        </p:spPr>
        <p:txBody>
          <a:bodyPr wrap="square" rtlCol="0">
            <a:spAutoFit/>
          </a:bodyPr>
          <a:lstStyle/>
          <a:p>
            <a:r>
              <a:rPr lang="it-IT" sz="1350" dirty="0"/>
              <a:t>4050 pazienti (righe), 139 features (colonne)</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982" y="3640275"/>
            <a:ext cx="4307681" cy="1850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7811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086638" y="926406"/>
            <a:ext cx="2485362" cy="507831"/>
          </a:xfrm>
          <a:prstGeom prst="rect">
            <a:avLst/>
          </a:prstGeom>
          <a:noFill/>
        </p:spPr>
        <p:txBody>
          <a:bodyPr wrap="square" rtlCol="0">
            <a:spAutoFit/>
          </a:bodyPr>
          <a:lstStyle/>
          <a:p>
            <a:r>
              <a:rPr lang="it-IT" sz="1350" dirty="0"/>
              <a:t>Sono stati testati vari tipi di algoritmi di machine </a:t>
            </a:r>
            <a:r>
              <a:rPr lang="it-IT" sz="1350" dirty="0" err="1"/>
              <a:t>learning</a:t>
            </a:r>
            <a:endParaRPr lang="it-IT" sz="135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3525" y="1939533"/>
            <a:ext cx="3800475" cy="1150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asellaDiTesto 4"/>
          <p:cNvSpPr txBox="1"/>
          <p:nvPr/>
        </p:nvSpPr>
        <p:spPr>
          <a:xfrm>
            <a:off x="5415560" y="3098317"/>
            <a:ext cx="3500438" cy="1754326"/>
          </a:xfrm>
          <a:prstGeom prst="rect">
            <a:avLst/>
          </a:prstGeom>
          <a:noFill/>
        </p:spPr>
        <p:txBody>
          <a:bodyPr wrap="square" rtlCol="0">
            <a:spAutoFit/>
          </a:bodyPr>
          <a:lstStyle/>
          <a:p>
            <a:r>
              <a:rPr lang="it-IT" sz="1350" dirty="0"/>
              <a:t>Una parte dei dati è stata usata per allenare la macchina e una parte per testare la previsione dei i vari algoritmi </a:t>
            </a:r>
          </a:p>
          <a:p>
            <a:r>
              <a:rPr lang="it-IT" altLang="it-IT" sz="1350" dirty="0">
                <a:solidFill>
                  <a:srgbClr val="202124"/>
                </a:solidFill>
                <a:latin typeface="inherit"/>
              </a:rPr>
              <a:t>Il training set è stato creato selezionando casualmente l’80%  di tutti i record del set di dati e il restante 20% sono stati utilizzati per testare l'algoritmo</a:t>
            </a:r>
            <a:r>
              <a:rPr lang="it-IT" altLang="it-IT" sz="150" dirty="0"/>
              <a:t> </a:t>
            </a:r>
            <a:endParaRPr lang="it-IT" altLang="it-IT" sz="1050" dirty="0">
              <a:latin typeface="Arial" panose="020B0604020202020204" pitchFamily="34" charset="0"/>
            </a:endParaRPr>
          </a:p>
          <a:p>
            <a:endParaRPr lang="it-IT" sz="1350" dirty="0"/>
          </a:p>
        </p:txBody>
      </p:sp>
      <p:pic>
        <p:nvPicPr>
          <p:cNvPr id="8" name="Immagine 7">
            <a:extLst>
              <a:ext uri="{FF2B5EF4-FFF2-40B4-BE49-F238E27FC236}">
                <a16:creationId xmlns:a16="http://schemas.microsoft.com/office/drawing/2014/main" id="{D8D16087-DA23-8B60-D8B6-30A5028B4DED}"/>
              </a:ext>
            </a:extLst>
          </p:cNvPr>
          <p:cNvPicPr>
            <a:picLocks noChangeAspect="1"/>
          </p:cNvPicPr>
          <p:nvPr/>
        </p:nvPicPr>
        <p:blipFill>
          <a:blip r:embed="rId4"/>
          <a:stretch>
            <a:fillRect/>
          </a:stretch>
        </p:blipFill>
        <p:spPr>
          <a:xfrm>
            <a:off x="0" y="1346329"/>
            <a:ext cx="3743325" cy="1921669"/>
          </a:xfrm>
          <a:prstGeom prst="rect">
            <a:avLst/>
          </a:prstGeom>
        </p:spPr>
      </p:pic>
      <p:pic>
        <p:nvPicPr>
          <p:cNvPr id="2" name="Picture 2" descr="XGBoost Algorithm | Brief Guide to XGBoost Algorithm">
            <a:extLst>
              <a:ext uri="{FF2B5EF4-FFF2-40B4-BE49-F238E27FC236}">
                <a16:creationId xmlns:a16="http://schemas.microsoft.com/office/drawing/2014/main" id="{A02F87E0-F715-95BF-640D-AB9FDB3473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002" y="3381904"/>
            <a:ext cx="1490327" cy="82685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hat is LightGBM Algorithm, How to use it? | Analytics Steps">
            <a:extLst>
              <a:ext uri="{FF2B5EF4-FFF2-40B4-BE49-F238E27FC236}">
                <a16:creationId xmlns:a16="http://schemas.microsoft.com/office/drawing/2014/main" id="{BB8F1F4B-6BD5-CA77-C060-79B7F0F3C2F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824" y="5115898"/>
            <a:ext cx="1481505" cy="70874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What's so special about CatBoost? | by Hanish Sai Rohit Pallapothu | Medium">
            <a:extLst>
              <a:ext uri="{FF2B5EF4-FFF2-40B4-BE49-F238E27FC236}">
                <a16:creationId xmlns:a16="http://schemas.microsoft.com/office/drawing/2014/main" id="{93891E05-5EFE-D462-D643-DF897A1A63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002" y="4248901"/>
            <a:ext cx="1490327" cy="796136"/>
          </a:xfrm>
          <a:prstGeom prst="rect">
            <a:avLst/>
          </a:prstGeom>
          <a:noFill/>
          <a:extLst>
            <a:ext uri="{909E8E84-426E-40DD-AFC4-6F175D3DCCD1}">
              <a14:hiddenFill xmlns:a14="http://schemas.microsoft.com/office/drawing/2010/main">
                <a:solidFill>
                  <a:srgbClr val="FFFFFF"/>
                </a:solidFill>
              </a14:hiddenFill>
            </a:ext>
          </a:extLst>
        </p:spPr>
      </p:pic>
      <p:cxnSp>
        <p:nvCxnSpPr>
          <p:cNvPr id="9" name="Connettore diritto 8">
            <a:extLst>
              <a:ext uri="{FF2B5EF4-FFF2-40B4-BE49-F238E27FC236}">
                <a16:creationId xmlns:a16="http://schemas.microsoft.com/office/drawing/2014/main" id="{BC6CE174-A2B5-A45E-D9AD-264F6D352DF0}"/>
              </a:ext>
            </a:extLst>
          </p:cNvPr>
          <p:cNvCxnSpPr/>
          <p:nvPr/>
        </p:nvCxnSpPr>
        <p:spPr>
          <a:xfrm>
            <a:off x="2667000" y="3505195"/>
            <a:ext cx="0" cy="2184026"/>
          </a:xfrm>
          <a:prstGeom prst="line">
            <a:avLst/>
          </a:prstGeom>
          <a:ln w="25400"/>
        </p:spPr>
        <p:style>
          <a:lnRef idx="1">
            <a:schemeClr val="dk1"/>
          </a:lnRef>
          <a:fillRef idx="0">
            <a:schemeClr val="dk1"/>
          </a:fillRef>
          <a:effectRef idx="0">
            <a:schemeClr val="dk1"/>
          </a:effectRef>
          <a:fontRef idx="minor">
            <a:schemeClr val="tx1"/>
          </a:fontRef>
        </p:style>
      </p:cxnSp>
      <p:cxnSp>
        <p:nvCxnSpPr>
          <p:cNvPr id="10" name="Connettore diritto 9">
            <a:extLst>
              <a:ext uri="{FF2B5EF4-FFF2-40B4-BE49-F238E27FC236}">
                <a16:creationId xmlns:a16="http://schemas.microsoft.com/office/drawing/2014/main" id="{8C078956-39AA-54A2-2F6B-BC7F5BA13383}"/>
              </a:ext>
            </a:extLst>
          </p:cNvPr>
          <p:cNvCxnSpPr>
            <a:cxnSpLocks/>
          </p:cNvCxnSpPr>
          <p:nvPr/>
        </p:nvCxnSpPr>
        <p:spPr>
          <a:xfrm flipH="1">
            <a:off x="2010336" y="5673531"/>
            <a:ext cx="656664" cy="0"/>
          </a:xfrm>
          <a:prstGeom prst="line">
            <a:avLst/>
          </a:prstGeom>
          <a:ln w="25400"/>
        </p:spPr>
        <p:style>
          <a:lnRef idx="1">
            <a:schemeClr val="dk1"/>
          </a:lnRef>
          <a:fillRef idx="0">
            <a:schemeClr val="dk1"/>
          </a:fillRef>
          <a:effectRef idx="0">
            <a:schemeClr val="dk1"/>
          </a:effectRef>
          <a:fontRef idx="minor">
            <a:schemeClr val="tx1"/>
          </a:fontRef>
        </p:style>
      </p:cxnSp>
      <p:cxnSp>
        <p:nvCxnSpPr>
          <p:cNvPr id="14" name="Connettore diritto 13">
            <a:extLst>
              <a:ext uri="{FF2B5EF4-FFF2-40B4-BE49-F238E27FC236}">
                <a16:creationId xmlns:a16="http://schemas.microsoft.com/office/drawing/2014/main" id="{7067078D-F0BA-CDCB-E52D-9DE20A4DA46A}"/>
              </a:ext>
            </a:extLst>
          </p:cNvPr>
          <p:cNvCxnSpPr>
            <a:cxnSpLocks/>
          </p:cNvCxnSpPr>
          <p:nvPr/>
        </p:nvCxnSpPr>
        <p:spPr>
          <a:xfrm flipH="1">
            <a:off x="2010336" y="4568631"/>
            <a:ext cx="656664" cy="0"/>
          </a:xfrm>
          <a:prstGeom prst="line">
            <a:avLst/>
          </a:prstGeom>
          <a:ln w="25400"/>
        </p:spPr>
        <p:style>
          <a:lnRef idx="1">
            <a:schemeClr val="dk1"/>
          </a:lnRef>
          <a:fillRef idx="0">
            <a:schemeClr val="dk1"/>
          </a:fillRef>
          <a:effectRef idx="0">
            <a:schemeClr val="dk1"/>
          </a:effectRef>
          <a:fontRef idx="minor">
            <a:schemeClr val="tx1"/>
          </a:fontRef>
        </p:style>
      </p:cxnSp>
      <p:cxnSp>
        <p:nvCxnSpPr>
          <p:cNvPr id="15" name="Connettore diritto 14">
            <a:extLst>
              <a:ext uri="{FF2B5EF4-FFF2-40B4-BE49-F238E27FC236}">
                <a16:creationId xmlns:a16="http://schemas.microsoft.com/office/drawing/2014/main" id="{44FCAB17-CBF2-91EE-2E70-DB59BA7038C4}"/>
              </a:ext>
            </a:extLst>
          </p:cNvPr>
          <p:cNvCxnSpPr>
            <a:cxnSpLocks/>
          </p:cNvCxnSpPr>
          <p:nvPr/>
        </p:nvCxnSpPr>
        <p:spPr>
          <a:xfrm flipH="1">
            <a:off x="2010336" y="3509675"/>
            <a:ext cx="656664" cy="0"/>
          </a:xfrm>
          <a:prstGeom prst="line">
            <a:avLst/>
          </a:prstGeom>
          <a:ln w="25400"/>
        </p:spPr>
        <p:style>
          <a:lnRef idx="1">
            <a:schemeClr val="dk1"/>
          </a:lnRef>
          <a:fillRef idx="0">
            <a:schemeClr val="dk1"/>
          </a:fillRef>
          <a:effectRef idx="0">
            <a:schemeClr val="dk1"/>
          </a:effectRef>
          <a:fontRef idx="minor">
            <a:schemeClr val="tx1"/>
          </a:fontRef>
        </p:style>
      </p:cxnSp>
      <p:cxnSp>
        <p:nvCxnSpPr>
          <p:cNvPr id="17" name="Connettore 2 16">
            <a:extLst>
              <a:ext uri="{FF2B5EF4-FFF2-40B4-BE49-F238E27FC236}">
                <a16:creationId xmlns:a16="http://schemas.microsoft.com/office/drawing/2014/main" id="{F449D697-14BD-9ED0-44D7-7EA74C6D7817}"/>
              </a:ext>
            </a:extLst>
          </p:cNvPr>
          <p:cNvCxnSpPr>
            <a:cxnSpLocks/>
          </p:cNvCxnSpPr>
          <p:nvPr/>
        </p:nvCxnSpPr>
        <p:spPr>
          <a:xfrm>
            <a:off x="2667001" y="4568631"/>
            <a:ext cx="484094"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1" name="Immagine 20">
            <a:extLst>
              <a:ext uri="{FF2B5EF4-FFF2-40B4-BE49-F238E27FC236}">
                <a16:creationId xmlns:a16="http://schemas.microsoft.com/office/drawing/2014/main" id="{5102DE7D-0B40-6F2B-6945-3312B56E6868}"/>
              </a:ext>
            </a:extLst>
          </p:cNvPr>
          <p:cNvPicPr>
            <a:picLocks noChangeAspect="1"/>
          </p:cNvPicPr>
          <p:nvPr/>
        </p:nvPicPr>
        <p:blipFill>
          <a:blip r:embed="rId8"/>
          <a:stretch>
            <a:fillRect/>
          </a:stretch>
        </p:blipFill>
        <p:spPr>
          <a:xfrm>
            <a:off x="3233251" y="4076042"/>
            <a:ext cx="1698215" cy="887454"/>
          </a:xfrm>
          <a:prstGeom prst="rect">
            <a:avLst/>
          </a:prstGeom>
        </p:spPr>
      </p:pic>
    </p:spTree>
    <p:extLst>
      <p:ext uri="{BB962C8B-B14F-4D97-AF65-F5344CB8AC3E}">
        <p14:creationId xmlns:p14="http://schemas.microsoft.com/office/powerpoint/2010/main" val="5944353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a:extLst>
              <a:ext uri="{FF2B5EF4-FFF2-40B4-BE49-F238E27FC236}">
                <a16:creationId xmlns:a16="http://schemas.microsoft.com/office/drawing/2014/main" id="{0D97330E-7295-EE18-5A81-8018118CF659}"/>
              </a:ext>
            </a:extLst>
          </p:cNvPr>
          <p:cNvPicPr>
            <a:picLocks noChangeAspect="1"/>
          </p:cNvPicPr>
          <p:nvPr/>
        </p:nvPicPr>
        <p:blipFill>
          <a:blip r:embed="rId3"/>
          <a:stretch>
            <a:fillRect/>
          </a:stretch>
        </p:blipFill>
        <p:spPr>
          <a:xfrm>
            <a:off x="5138499" y="5462480"/>
            <a:ext cx="2534603" cy="531770"/>
          </a:xfrm>
          <a:prstGeom prst="rect">
            <a:avLst/>
          </a:prstGeom>
        </p:spPr>
      </p:pic>
      <p:pic>
        <p:nvPicPr>
          <p:cNvPr id="3" name="Immagine 2">
            <a:extLst>
              <a:ext uri="{FF2B5EF4-FFF2-40B4-BE49-F238E27FC236}">
                <a16:creationId xmlns:a16="http://schemas.microsoft.com/office/drawing/2014/main" id="{ECFC1DB0-617F-4895-B988-28993F318028}"/>
              </a:ext>
            </a:extLst>
          </p:cNvPr>
          <p:cNvPicPr>
            <a:picLocks noChangeAspect="1"/>
          </p:cNvPicPr>
          <p:nvPr/>
        </p:nvPicPr>
        <p:blipFill>
          <a:blip r:embed="rId4"/>
          <a:stretch>
            <a:fillRect/>
          </a:stretch>
        </p:blipFill>
        <p:spPr>
          <a:xfrm>
            <a:off x="4982740" y="863750"/>
            <a:ext cx="4161260" cy="621396"/>
          </a:xfrm>
          <a:prstGeom prst="rect">
            <a:avLst/>
          </a:prstGeom>
        </p:spPr>
      </p:pic>
      <p:pic>
        <p:nvPicPr>
          <p:cNvPr id="7" name="Immagine 6">
            <a:extLst>
              <a:ext uri="{FF2B5EF4-FFF2-40B4-BE49-F238E27FC236}">
                <a16:creationId xmlns:a16="http://schemas.microsoft.com/office/drawing/2014/main" id="{78DD05F1-0B49-29E1-535B-8FBAE4A4F384}"/>
              </a:ext>
            </a:extLst>
          </p:cNvPr>
          <p:cNvPicPr>
            <a:picLocks noChangeAspect="1"/>
          </p:cNvPicPr>
          <p:nvPr/>
        </p:nvPicPr>
        <p:blipFill>
          <a:blip r:embed="rId5"/>
          <a:stretch>
            <a:fillRect/>
          </a:stretch>
        </p:blipFill>
        <p:spPr>
          <a:xfrm>
            <a:off x="541361" y="1174448"/>
            <a:ext cx="3439421" cy="4260533"/>
          </a:xfrm>
          <a:prstGeom prst="rect">
            <a:avLst/>
          </a:prstGeom>
        </p:spPr>
      </p:pic>
      <p:pic>
        <p:nvPicPr>
          <p:cNvPr id="9" name="Immagine 8">
            <a:extLst>
              <a:ext uri="{FF2B5EF4-FFF2-40B4-BE49-F238E27FC236}">
                <a16:creationId xmlns:a16="http://schemas.microsoft.com/office/drawing/2014/main" id="{031525D3-F208-670F-A57D-718961FE6F62}"/>
              </a:ext>
            </a:extLst>
          </p:cNvPr>
          <p:cNvPicPr>
            <a:picLocks noChangeAspect="1"/>
          </p:cNvPicPr>
          <p:nvPr/>
        </p:nvPicPr>
        <p:blipFill>
          <a:blip r:embed="rId6"/>
          <a:stretch>
            <a:fillRect/>
          </a:stretch>
        </p:blipFill>
        <p:spPr>
          <a:xfrm>
            <a:off x="4311968" y="1855327"/>
            <a:ext cx="4033361" cy="1889013"/>
          </a:xfrm>
          <a:prstGeom prst="rect">
            <a:avLst/>
          </a:prstGeom>
        </p:spPr>
      </p:pic>
      <p:pic>
        <p:nvPicPr>
          <p:cNvPr id="11" name="Immagine 10">
            <a:extLst>
              <a:ext uri="{FF2B5EF4-FFF2-40B4-BE49-F238E27FC236}">
                <a16:creationId xmlns:a16="http://schemas.microsoft.com/office/drawing/2014/main" id="{91721108-0D6F-DBEF-614B-C82935C1E21C}"/>
              </a:ext>
            </a:extLst>
          </p:cNvPr>
          <p:cNvPicPr>
            <a:picLocks noChangeAspect="1"/>
          </p:cNvPicPr>
          <p:nvPr/>
        </p:nvPicPr>
        <p:blipFill>
          <a:blip r:embed="rId7"/>
          <a:stretch>
            <a:fillRect/>
          </a:stretch>
        </p:blipFill>
        <p:spPr>
          <a:xfrm>
            <a:off x="4389121" y="3952384"/>
            <a:ext cx="4033361" cy="1640341"/>
          </a:xfrm>
          <a:prstGeom prst="rect">
            <a:avLst/>
          </a:prstGeom>
        </p:spPr>
      </p:pic>
    </p:spTree>
    <p:extLst>
      <p:ext uri="{BB962C8B-B14F-4D97-AF65-F5344CB8AC3E}">
        <p14:creationId xmlns:p14="http://schemas.microsoft.com/office/powerpoint/2010/main" val="3425867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Immagine 6" descr="Immagine che contiene persona, inpiedi, posando, uomo&#10;&#10;Descrizione generata automaticamente">
            <a:extLst>
              <a:ext uri="{FF2B5EF4-FFF2-40B4-BE49-F238E27FC236}">
                <a16:creationId xmlns:a16="http://schemas.microsoft.com/office/drawing/2014/main" id="{ACE6103F-035D-4AF0-6C6C-7DFFB1B3049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81834" y="1557331"/>
            <a:ext cx="4718628" cy="3538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a:extLst>
              <a:ext uri="{FF2B5EF4-FFF2-40B4-BE49-F238E27FC236}">
                <a16:creationId xmlns:a16="http://schemas.microsoft.com/office/drawing/2014/main" id="{FCA4107B-BA08-4676-B868-A0C409F17FC4}"/>
              </a:ext>
            </a:extLst>
          </p:cNvPr>
          <p:cNvSpPr txBox="1"/>
          <p:nvPr/>
        </p:nvSpPr>
        <p:spPr>
          <a:xfrm>
            <a:off x="4089494" y="5300668"/>
            <a:ext cx="4514439" cy="507831"/>
          </a:xfrm>
          <a:prstGeom prst="rect">
            <a:avLst/>
          </a:prstGeom>
          <a:noFill/>
        </p:spPr>
        <p:txBody>
          <a:bodyPr wrap="square" rtlCol="0">
            <a:spAutoFit/>
          </a:bodyPr>
          <a:lstStyle/>
          <a:p>
            <a:pPr algn="ctr"/>
            <a:r>
              <a:rPr lang="it-IT" sz="2700" u="sng" dirty="0"/>
              <a:t>TEAM MULTIPROFESSIONALE</a:t>
            </a:r>
          </a:p>
        </p:txBody>
      </p:sp>
      <p:sp>
        <p:nvSpPr>
          <p:cNvPr id="4" name="CasellaDiTesto 3">
            <a:extLst>
              <a:ext uri="{FF2B5EF4-FFF2-40B4-BE49-F238E27FC236}">
                <a16:creationId xmlns:a16="http://schemas.microsoft.com/office/drawing/2014/main" id="{2734ED1B-CD58-4CD5-AE4F-AB7B6A2B8EE8}"/>
              </a:ext>
            </a:extLst>
          </p:cNvPr>
          <p:cNvSpPr txBox="1"/>
          <p:nvPr/>
        </p:nvSpPr>
        <p:spPr>
          <a:xfrm>
            <a:off x="0" y="1318809"/>
            <a:ext cx="4039722" cy="4870564"/>
          </a:xfrm>
          <a:prstGeom prst="rect">
            <a:avLst/>
          </a:prstGeom>
          <a:noFill/>
        </p:spPr>
        <p:txBody>
          <a:bodyPr wrap="square" rtlCol="0">
            <a:spAutoFit/>
          </a:bodyPr>
          <a:lstStyle/>
          <a:p>
            <a:pPr marL="214313" indent="-214313">
              <a:buFont typeface="Wingdings" panose="05000000000000000000" pitchFamily="2" charset="2"/>
              <a:buChar char="q"/>
            </a:pPr>
            <a:r>
              <a:rPr lang="it-IT" sz="1350" b="1" dirty="0"/>
              <a:t>Valter Santilli</a:t>
            </a:r>
            <a:r>
              <a:rPr lang="it-IT" sz="1350" dirty="0"/>
              <a:t>,  Medico Fisiatra, Già Prof. Ordinario di Medicina Fisica e Riabilitativa, Università Sapienza.</a:t>
            </a:r>
          </a:p>
          <a:p>
            <a:pPr marL="214313" indent="-214313">
              <a:buFont typeface="Wingdings" panose="05000000000000000000" pitchFamily="2" charset="2"/>
              <a:buChar char="q"/>
            </a:pPr>
            <a:endParaRPr lang="it-IT" sz="1350" dirty="0"/>
          </a:p>
          <a:p>
            <a:pPr marL="214313" indent="-214313">
              <a:buFont typeface="Wingdings" panose="05000000000000000000" pitchFamily="2" charset="2"/>
              <a:buChar char="q"/>
            </a:pPr>
            <a:r>
              <a:rPr lang="it-IT" sz="1350" b="1" dirty="0"/>
              <a:t>Marco Paoloni</a:t>
            </a:r>
            <a:r>
              <a:rPr lang="it-IT" sz="1350" dirty="0"/>
              <a:t>, PhD, </a:t>
            </a:r>
            <a:r>
              <a:rPr lang="it-IT" sz="1350" dirty="0">
                <a:solidFill>
                  <a:prstClr val="black"/>
                </a:solidFill>
                <a:latin typeface="Calibri" panose="020F0502020204030204"/>
              </a:rPr>
              <a:t>Medico Fisiatra, Prof. Ordinario di Medicina Fisica e </a:t>
            </a:r>
            <a:r>
              <a:rPr lang="it-IT" sz="1350" dirty="0"/>
              <a:t>Università Sapienza.</a:t>
            </a:r>
          </a:p>
          <a:p>
            <a:pPr marL="214313" indent="-214313">
              <a:buFont typeface="Wingdings" panose="05000000000000000000" pitchFamily="2" charset="2"/>
              <a:buChar char="q"/>
            </a:pPr>
            <a:endParaRPr lang="it-IT" sz="1350" dirty="0"/>
          </a:p>
          <a:p>
            <a:pPr marL="214313" indent="-214313">
              <a:buFont typeface="Wingdings" panose="05000000000000000000" pitchFamily="2" charset="2"/>
              <a:buChar char="q"/>
            </a:pPr>
            <a:r>
              <a:rPr lang="it-IT" sz="1350" b="1" dirty="0"/>
              <a:t>Massimiliano Mangone</a:t>
            </a:r>
            <a:r>
              <a:rPr lang="it-IT" sz="1350" dirty="0"/>
              <a:t>, PhD, Ingegnere Elettronico a indirizzo Biomedico, Prof. Associato di Medicina Fisica e Riabilitativa, Università Sapienza.</a:t>
            </a:r>
          </a:p>
          <a:p>
            <a:pPr marL="214313" indent="-214313">
              <a:buFont typeface="Wingdings" panose="05000000000000000000" pitchFamily="2" charset="2"/>
              <a:buChar char="q"/>
            </a:pPr>
            <a:endParaRPr lang="it-IT" sz="1350" dirty="0"/>
          </a:p>
          <a:p>
            <a:pPr marL="214313" indent="-214313">
              <a:buFont typeface="Wingdings" panose="05000000000000000000" pitchFamily="2" charset="2"/>
              <a:buChar char="q"/>
            </a:pPr>
            <a:r>
              <a:rPr lang="it-IT" sz="1350" b="1" dirty="0"/>
              <a:t>Andrea Bernetti</a:t>
            </a:r>
            <a:r>
              <a:rPr lang="it-IT" sz="1350" dirty="0"/>
              <a:t> Medico Fisiatra, Prof. Ordinario di Medicina Fisica e Riabilitativa, Università del Salento.</a:t>
            </a:r>
          </a:p>
          <a:p>
            <a:pPr marL="214313" indent="-214313">
              <a:buFont typeface="Wingdings" panose="05000000000000000000" pitchFamily="2" charset="2"/>
              <a:buChar char="q"/>
            </a:pPr>
            <a:endParaRPr lang="it-IT" sz="1350" dirty="0"/>
          </a:p>
          <a:p>
            <a:pPr marL="214313" indent="-214313">
              <a:buFont typeface="Wingdings" panose="05000000000000000000" pitchFamily="2" charset="2"/>
              <a:buChar char="q"/>
            </a:pPr>
            <a:r>
              <a:rPr lang="it-IT" sz="1350" b="1" dirty="0"/>
              <a:t>Francesco Agostini</a:t>
            </a:r>
            <a:r>
              <a:rPr lang="it-IT" sz="1350" dirty="0"/>
              <a:t>,  Medico Fisiatra, Ricercatore RTD- A in Medicina Fisica e Riabilitativa, Università Sapienza.</a:t>
            </a:r>
          </a:p>
          <a:p>
            <a:pPr marL="214313" indent="-214313">
              <a:buFont typeface="Wingdings" panose="05000000000000000000" pitchFamily="2" charset="2"/>
              <a:buChar char="q"/>
            </a:pPr>
            <a:endParaRPr lang="it-IT" sz="1350" dirty="0"/>
          </a:p>
          <a:p>
            <a:pPr marL="214313" indent="-214313">
              <a:buFont typeface="Wingdings" panose="05000000000000000000" pitchFamily="2" charset="2"/>
              <a:buChar char="q"/>
            </a:pPr>
            <a:r>
              <a:rPr lang="it-IT" sz="1350" b="1" dirty="0" err="1"/>
              <a:t>Anxhelo</a:t>
            </a:r>
            <a:r>
              <a:rPr lang="it-IT" sz="1350" b="1" dirty="0"/>
              <a:t> Diko</a:t>
            </a:r>
            <a:r>
              <a:rPr lang="it-IT" sz="1350" dirty="0"/>
              <a:t>, Laureato in Computer Science, Assegnista di ricerca in </a:t>
            </a:r>
            <a:r>
              <a:rPr lang="it-IT" sz="1350" dirty="0" err="1"/>
              <a:t>Medcina</a:t>
            </a:r>
            <a:r>
              <a:rPr lang="it-IT" sz="1350" dirty="0"/>
              <a:t> Fisica e Riabilitativa</a:t>
            </a:r>
          </a:p>
          <a:p>
            <a:pPr marL="214313" indent="-214313">
              <a:buFont typeface="Wingdings" panose="05000000000000000000" pitchFamily="2" charset="2"/>
              <a:buChar char="q"/>
            </a:pPr>
            <a:endParaRPr lang="it-IT" sz="1350" dirty="0"/>
          </a:p>
          <a:p>
            <a:pPr marL="214313" indent="-214313">
              <a:buFont typeface="Wingdings" panose="05000000000000000000" pitchFamily="2" charset="2"/>
              <a:buChar char="q"/>
            </a:pPr>
            <a:endParaRPr lang="it-IT" sz="1350" dirty="0"/>
          </a:p>
        </p:txBody>
      </p:sp>
      <p:pic>
        <p:nvPicPr>
          <p:cNvPr id="5" name="Immagine 4">
            <a:extLst>
              <a:ext uri="{FF2B5EF4-FFF2-40B4-BE49-F238E27FC236}">
                <a16:creationId xmlns:a16="http://schemas.microsoft.com/office/drawing/2014/main" id="{5395E6EE-E58B-0C43-A845-B564631B4EFA}"/>
              </a:ext>
            </a:extLst>
          </p:cNvPr>
          <p:cNvPicPr>
            <a:picLocks noChangeAspect="1"/>
          </p:cNvPicPr>
          <p:nvPr/>
        </p:nvPicPr>
        <p:blipFill>
          <a:blip r:embed="rId3"/>
          <a:stretch>
            <a:fillRect/>
          </a:stretch>
        </p:blipFill>
        <p:spPr>
          <a:xfrm>
            <a:off x="4739203" y="935936"/>
            <a:ext cx="4161260" cy="62139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ECFC1DB0-617F-4895-B988-28993F318028}"/>
              </a:ext>
            </a:extLst>
          </p:cNvPr>
          <p:cNvPicPr>
            <a:picLocks noChangeAspect="1"/>
          </p:cNvPicPr>
          <p:nvPr/>
        </p:nvPicPr>
        <p:blipFill>
          <a:blip r:embed="rId3"/>
          <a:stretch>
            <a:fillRect/>
          </a:stretch>
        </p:blipFill>
        <p:spPr>
          <a:xfrm>
            <a:off x="4982740" y="863750"/>
            <a:ext cx="4161260" cy="621396"/>
          </a:xfrm>
          <a:prstGeom prst="rect">
            <a:avLst/>
          </a:prstGeom>
        </p:spPr>
      </p:pic>
      <p:cxnSp>
        <p:nvCxnSpPr>
          <p:cNvPr id="5" name="Connettore 2 4"/>
          <p:cNvCxnSpPr/>
          <p:nvPr/>
        </p:nvCxnSpPr>
        <p:spPr>
          <a:xfrm>
            <a:off x="4616853" y="3116356"/>
            <a:ext cx="1385914" cy="6777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onnettore 2 13"/>
          <p:cNvCxnSpPr/>
          <p:nvPr/>
        </p:nvCxnSpPr>
        <p:spPr>
          <a:xfrm flipV="1">
            <a:off x="4470281" y="4197499"/>
            <a:ext cx="1532486" cy="8310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 name="CasellaDiTesto 3">
            <a:extLst>
              <a:ext uri="{FF2B5EF4-FFF2-40B4-BE49-F238E27FC236}">
                <a16:creationId xmlns:a16="http://schemas.microsoft.com/office/drawing/2014/main" id="{BC2A7A31-7F74-B8A6-7B7D-AE04E36E345D}"/>
              </a:ext>
            </a:extLst>
          </p:cNvPr>
          <p:cNvSpPr txBox="1"/>
          <p:nvPr/>
        </p:nvSpPr>
        <p:spPr>
          <a:xfrm>
            <a:off x="6179344" y="3661174"/>
            <a:ext cx="2553891" cy="1131079"/>
          </a:xfrm>
          <a:prstGeom prst="rect">
            <a:avLst/>
          </a:prstGeom>
          <a:noFill/>
        </p:spPr>
        <p:txBody>
          <a:bodyPr wrap="square" rtlCol="0">
            <a:spAutoFit/>
          </a:bodyPr>
          <a:lstStyle/>
          <a:p>
            <a:r>
              <a:rPr lang="it-IT" sz="1350" dirty="0"/>
              <a:t>L’algoritmo customizzato  fornisce la previsione migliore.</a:t>
            </a:r>
          </a:p>
          <a:p>
            <a:r>
              <a:rPr lang="it-IT" sz="1350" dirty="0"/>
              <a:t>La previsione è migliore per i pazienti ortopedici rispetto ai pazienti neurologici</a:t>
            </a:r>
          </a:p>
        </p:txBody>
      </p:sp>
      <p:pic>
        <p:nvPicPr>
          <p:cNvPr id="8" name="Immagine 7">
            <a:extLst>
              <a:ext uri="{FF2B5EF4-FFF2-40B4-BE49-F238E27FC236}">
                <a16:creationId xmlns:a16="http://schemas.microsoft.com/office/drawing/2014/main" id="{E7333810-038F-2317-1962-04DBFF352493}"/>
              </a:ext>
            </a:extLst>
          </p:cNvPr>
          <p:cNvPicPr>
            <a:picLocks noChangeAspect="1"/>
          </p:cNvPicPr>
          <p:nvPr/>
        </p:nvPicPr>
        <p:blipFill>
          <a:blip r:embed="rId4"/>
          <a:stretch>
            <a:fillRect/>
          </a:stretch>
        </p:blipFill>
        <p:spPr>
          <a:xfrm>
            <a:off x="205179" y="1112661"/>
            <a:ext cx="4321969" cy="2164556"/>
          </a:xfrm>
          <a:prstGeom prst="rect">
            <a:avLst/>
          </a:prstGeom>
        </p:spPr>
      </p:pic>
      <p:sp>
        <p:nvSpPr>
          <p:cNvPr id="2" name="Ovale 1"/>
          <p:cNvSpPr/>
          <p:nvPr/>
        </p:nvSpPr>
        <p:spPr>
          <a:xfrm>
            <a:off x="-83161" y="2389067"/>
            <a:ext cx="4392944" cy="387276"/>
          </a:xfrm>
          <a:prstGeom prst="ellipse">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pic>
        <p:nvPicPr>
          <p:cNvPr id="10" name="Immagine 9">
            <a:extLst>
              <a:ext uri="{FF2B5EF4-FFF2-40B4-BE49-F238E27FC236}">
                <a16:creationId xmlns:a16="http://schemas.microsoft.com/office/drawing/2014/main" id="{C5289AFC-427F-4757-F019-389A513F773B}"/>
              </a:ext>
            </a:extLst>
          </p:cNvPr>
          <p:cNvPicPr>
            <a:picLocks noChangeAspect="1"/>
          </p:cNvPicPr>
          <p:nvPr/>
        </p:nvPicPr>
        <p:blipFill>
          <a:blip r:embed="rId5"/>
          <a:stretch>
            <a:fillRect/>
          </a:stretch>
        </p:blipFill>
        <p:spPr>
          <a:xfrm>
            <a:off x="205179" y="3568933"/>
            <a:ext cx="4286250" cy="1964531"/>
          </a:xfrm>
          <a:prstGeom prst="rect">
            <a:avLst/>
          </a:prstGeom>
        </p:spPr>
      </p:pic>
      <p:sp>
        <p:nvSpPr>
          <p:cNvPr id="12" name="Ovale 11"/>
          <p:cNvSpPr/>
          <p:nvPr/>
        </p:nvSpPr>
        <p:spPr>
          <a:xfrm>
            <a:off x="-48087" y="4719692"/>
            <a:ext cx="4392944" cy="387276"/>
          </a:xfrm>
          <a:prstGeom prst="ellipse">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Tree>
    <p:extLst>
      <p:ext uri="{BB962C8B-B14F-4D97-AF65-F5344CB8AC3E}">
        <p14:creationId xmlns:p14="http://schemas.microsoft.com/office/powerpoint/2010/main" val="38281476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3F2D5949-D07F-40E0-0528-F974597CC1CB}"/>
              </a:ext>
            </a:extLst>
          </p:cNvPr>
          <p:cNvSpPr txBox="1"/>
          <p:nvPr/>
        </p:nvSpPr>
        <p:spPr>
          <a:xfrm>
            <a:off x="3142578" y="1125141"/>
            <a:ext cx="2806489" cy="415498"/>
          </a:xfrm>
          <a:prstGeom prst="rect">
            <a:avLst/>
          </a:prstGeom>
          <a:noFill/>
        </p:spPr>
        <p:txBody>
          <a:bodyPr wrap="square" rtlCol="0">
            <a:spAutoFit/>
          </a:bodyPr>
          <a:lstStyle/>
          <a:p>
            <a:pPr algn="ctr"/>
            <a:r>
              <a:rPr lang="it-IT" sz="2100" b="1" dirty="0"/>
              <a:t>Limiti dello studio</a:t>
            </a:r>
          </a:p>
        </p:txBody>
      </p:sp>
      <p:sp>
        <p:nvSpPr>
          <p:cNvPr id="3" name="CasellaDiTesto 2">
            <a:extLst>
              <a:ext uri="{FF2B5EF4-FFF2-40B4-BE49-F238E27FC236}">
                <a16:creationId xmlns:a16="http://schemas.microsoft.com/office/drawing/2014/main" id="{E1B6C305-638E-EEC0-8C4A-DE6D5616E9EC}"/>
              </a:ext>
            </a:extLst>
          </p:cNvPr>
          <p:cNvSpPr txBox="1"/>
          <p:nvPr/>
        </p:nvSpPr>
        <p:spPr>
          <a:xfrm>
            <a:off x="729677" y="1753792"/>
            <a:ext cx="7529513" cy="1477328"/>
          </a:xfrm>
          <a:prstGeom prst="rect">
            <a:avLst/>
          </a:prstGeom>
          <a:noFill/>
        </p:spPr>
        <p:txBody>
          <a:bodyPr wrap="square" rtlCol="0">
            <a:spAutoFit/>
          </a:bodyPr>
          <a:lstStyle/>
          <a:p>
            <a:pPr marL="214313" indent="-214313">
              <a:buFont typeface="Arial" panose="020B0604020202020204" pitchFamily="34" charset="0"/>
              <a:buChar char="•"/>
            </a:pPr>
            <a:r>
              <a:rPr lang="it-IT" sz="1500" dirty="0"/>
              <a:t>Essendo i modelli di machine learning basati sui dati la loro qualità è fondamentale: nel nostro caso il BI per la sua natura e per la modalità con cui è misurato è caratterizzato da una forte soggettività</a:t>
            </a:r>
          </a:p>
          <a:p>
            <a:pPr marL="214313" indent="-214313">
              <a:buFont typeface="Arial" panose="020B0604020202020204" pitchFamily="34" charset="0"/>
              <a:buChar char="•"/>
            </a:pPr>
            <a:endParaRPr lang="it-IT" sz="1500" dirty="0"/>
          </a:p>
          <a:p>
            <a:pPr marL="214313" indent="-214313">
              <a:buFont typeface="Arial" panose="020B0604020202020204" pitchFamily="34" charset="0"/>
              <a:buChar char="•"/>
            </a:pPr>
            <a:r>
              <a:rPr lang="it-IT" sz="1500" dirty="0"/>
              <a:t>La quantità di dati a nostra disposizione non era molto grande…</a:t>
            </a:r>
          </a:p>
          <a:p>
            <a:pPr marL="214313" indent="-214313">
              <a:buFont typeface="Arial" panose="020B0604020202020204" pitchFamily="34" charset="0"/>
              <a:buChar char="•"/>
            </a:pPr>
            <a:endParaRPr lang="it-IT" sz="1500" dirty="0"/>
          </a:p>
        </p:txBody>
      </p:sp>
      <p:sp>
        <p:nvSpPr>
          <p:cNvPr id="9" name="Rectangle 2">
            <a:extLst>
              <a:ext uri="{FF2B5EF4-FFF2-40B4-BE49-F238E27FC236}">
                <a16:creationId xmlns:a16="http://schemas.microsoft.com/office/drawing/2014/main" id="{40B87A74-AF32-0A5B-285B-8FFA3E906224}"/>
              </a:ext>
            </a:extLst>
          </p:cNvPr>
          <p:cNvSpPr>
            <a:spLocks noChangeArrowheads="1"/>
          </p:cNvSpPr>
          <p:nvPr/>
        </p:nvSpPr>
        <p:spPr bwMode="auto">
          <a:xfrm>
            <a:off x="125016" y="3887079"/>
            <a:ext cx="8704660" cy="1098381"/>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761" rIns="0" bIns="-4761" numCol="1" anchor="ctr" anchorCtr="0" compatLnSpc="1">
            <a:prstTxWarp prst="textNoShape">
              <a:avLst/>
            </a:prstTxWarp>
            <a:spAutoFit/>
          </a:bodyPr>
          <a:lstStyle/>
          <a:p>
            <a:pPr defTabSz="685800" eaLnBrk="0" fontAlgn="base" hangingPunct="0">
              <a:spcBef>
                <a:spcPct val="0"/>
              </a:spcBef>
              <a:spcAft>
                <a:spcPct val="0"/>
              </a:spcAft>
            </a:pPr>
            <a:r>
              <a:rPr lang="it-IT" altLang="it-IT" b="1" dirty="0">
                <a:solidFill>
                  <a:srgbClr val="202124"/>
                </a:solidFill>
                <a:latin typeface="Arial" panose="020B0604020202020204" pitchFamily="34" charset="0"/>
                <a:cs typeface="Arial" panose="020B0604020202020204" pitchFamily="34" charset="0"/>
              </a:rPr>
              <a:t>Gli algoritmi di apprendimento automatico offrono un metodo  promettente per </a:t>
            </a:r>
            <a:r>
              <a:rPr lang="it-IT" altLang="it-IT" b="1" dirty="0" err="1">
                <a:solidFill>
                  <a:srgbClr val="202124"/>
                </a:solidFill>
                <a:latin typeface="Arial" panose="020B0604020202020204" pitchFamily="34" charset="0"/>
                <a:cs typeface="Arial" panose="020B0604020202020204" pitchFamily="34" charset="0"/>
              </a:rPr>
              <a:t>pre</a:t>
            </a:r>
            <a:r>
              <a:rPr lang="it-IT" altLang="it-IT" b="1" dirty="0">
                <a:solidFill>
                  <a:srgbClr val="202124"/>
                </a:solidFill>
                <a:latin typeface="Arial" panose="020B0604020202020204" pitchFamily="34" charset="0"/>
                <a:cs typeface="Arial" panose="020B0604020202020204" pitchFamily="34" charset="0"/>
              </a:rPr>
              <a:t>-valutare i valori di </a:t>
            </a:r>
            <a:r>
              <a:rPr lang="it-IT" altLang="it-IT" b="1" dirty="0" err="1">
                <a:solidFill>
                  <a:srgbClr val="202124"/>
                </a:solidFill>
                <a:latin typeface="Arial" panose="020B0604020202020204" pitchFamily="34" charset="0"/>
                <a:cs typeface="Arial" panose="020B0604020202020204" pitchFamily="34" charset="0"/>
              </a:rPr>
              <a:t>outcome</a:t>
            </a:r>
            <a:r>
              <a:rPr lang="it-IT" altLang="it-IT" b="1" dirty="0">
                <a:solidFill>
                  <a:srgbClr val="202124"/>
                </a:solidFill>
                <a:latin typeface="Arial" panose="020B0604020202020204" pitchFamily="34" charset="0"/>
                <a:cs typeface="Arial" panose="020B0604020202020204" pitchFamily="34" charset="0"/>
              </a:rPr>
              <a:t> usati in riabilitazione e possono aiutare a migliorare i processi riabilitativi e a progettare strumenti basati sulla medicina di precisione</a:t>
            </a:r>
            <a:endParaRPr lang="it-IT" altLang="it-IT" b="1" dirty="0">
              <a:latin typeface="Arial" panose="020B0604020202020204" pitchFamily="34" charset="0"/>
              <a:cs typeface="Arial" panose="020B0604020202020204" pitchFamily="34" charset="0"/>
            </a:endParaRPr>
          </a:p>
        </p:txBody>
      </p:sp>
      <p:sp>
        <p:nvSpPr>
          <p:cNvPr id="4" name="CasellaDiTesto 3">
            <a:extLst>
              <a:ext uri="{FF2B5EF4-FFF2-40B4-BE49-F238E27FC236}">
                <a16:creationId xmlns:a16="http://schemas.microsoft.com/office/drawing/2014/main" id="{ED40790C-C1A9-872B-6567-8A122A543BCD}"/>
              </a:ext>
            </a:extLst>
          </p:cNvPr>
          <p:cNvSpPr txBox="1"/>
          <p:nvPr/>
        </p:nvSpPr>
        <p:spPr>
          <a:xfrm>
            <a:off x="3097306" y="3201527"/>
            <a:ext cx="2442883" cy="507831"/>
          </a:xfrm>
          <a:prstGeom prst="rect">
            <a:avLst/>
          </a:prstGeom>
          <a:noFill/>
        </p:spPr>
        <p:txBody>
          <a:bodyPr wrap="square" rtlCol="0">
            <a:spAutoFit/>
          </a:bodyPr>
          <a:lstStyle/>
          <a:p>
            <a:pPr algn="ctr"/>
            <a:r>
              <a:rPr lang="it-IT" sz="2700" b="1" dirty="0"/>
              <a:t>CONCLUSIONI</a:t>
            </a:r>
          </a:p>
        </p:txBody>
      </p:sp>
    </p:spTree>
    <p:extLst>
      <p:ext uri="{BB962C8B-B14F-4D97-AF65-F5344CB8AC3E}">
        <p14:creationId xmlns:p14="http://schemas.microsoft.com/office/powerpoint/2010/main" val="28061778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211" y="700075"/>
            <a:ext cx="5095128" cy="2923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descr="Stereofotogrammetria elettronica per l‟analisi quantitativa del moviment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3648" y="3521630"/>
            <a:ext cx="1944216" cy="31305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68144" y="700075"/>
            <a:ext cx="2772594" cy="14760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79207" y="2184579"/>
            <a:ext cx="1350467" cy="1462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asellaDiTesto 4">
            <a:extLst>
              <a:ext uri="{FF2B5EF4-FFF2-40B4-BE49-F238E27FC236}">
                <a16:creationId xmlns:a16="http://schemas.microsoft.com/office/drawing/2014/main" id="{338EC891-938B-234C-5833-A689005DDFE0}"/>
              </a:ext>
            </a:extLst>
          </p:cNvPr>
          <p:cNvSpPr txBox="1"/>
          <p:nvPr/>
        </p:nvSpPr>
        <p:spPr>
          <a:xfrm>
            <a:off x="539552" y="205851"/>
            <a:ext cx="5057774" cy="415498"/>
          </a:xfrm>
          <a:prstGeom prst="rect">
            <a:avLst/>
          </a:prstGeom>
          <a:noFill/>
        </p:spPr>
        <p:txBody>
          <a:bodyPr wrap="square" rtlCol="0">
            <a:spAutoFit/>
          </a:bodyPr>
          <a:lstStyle/>
          <a:p>
            <a:pPr algn="ctr"/>
            <a:r>
              <a:rPr lang="it-IT" sz="2100" b="1" dirty="0"/>
              <a:t>Laboratorio di analisi del movimento</a:t>
            </a:r>
          </a:p>
        </p:txBody>
      </p:sp>
      <p:pic>
        <p:nvPicPr>
          <p:cNvPr id="6" name="grasping vid">
            <a:extLst>
              <a:ext uri="{FF2B5EF4-FFF2-40B4-BE49-F238E27FC236}">
                <a16:creationId xmlns:a16="http://schemas.microsoft.com/office/drawing/2014/main" id="{05811111-6729-41F2-C564-A3EB2603EE6F}"/>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4932040" y="4149079"/>
            <a:ext cx="3577533" cy="2025019"/>
          </a:xfrm>
          <a:prstGeom prst="rect">
            <a:avLst/>
          </a:prstGeom>
        </p:spPr>
      </p:pic>
    </p:spTree>
    <p:extLst>
      <p:ext uri="{BB962C8B-B14F-4D97-AF65-F5344CB8AC3E}">
        <p14:creationId xmlns:p14="http://schemas.microsoft.com/office/powerpoint/2010/main" val="22321745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5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00B951F7-A57F-F150-F3C1-536E4870B91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772" y="1042497"/>
            <a:ext cx="4028524" cy="19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490BF6EF-23DA-F5BE-0C71-2D0459D3E75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2000" y="896420"/>
            <a:ext cx="4439070" cy="19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a:extLst>
              <a:ext uri="{FF2B5EF4-FFF2-40B4-BE49-F238E27FC236}">
                <a16:creationId xmlns:a16="http://schemas.microsoft.com/office/drawing/2014/main" id="{E523C796-55AA-5C9D-5B98-BF2BC183A43D}"/>
              </a:ext>
            </a:extLst>
          </p:cNvPr>
          <p:cNvPicPr>
            <a:picLocks noChangeAspect="1" noChangeArrowheads="1"/>
          </p:cNvPicPr>
          <p:nvPr/>
        </p:nvPicPr>
        <p:blipFill>
          <a:blip r:embed="rId5" cstate="print"/>
          <a:srcRect/>
          <a:stretch>
            <a:fillRect/>
          </a:stretch>
        </p:blipFill>
        <p:spPr bwMode="auto">
          <a:xfrm>
            <a:off x="68209" y="3429000"/>
            <a:ext cx="3782867" cy="1560891"/>
          </a:xfrm>
          <a:prstGeom prst="rect">
            <a:avLst/>
          </a:prstGeom>
          <a:noFill/>
          <a:ln w="9525">
            <a:noFill/>
            <a:miter lim="800000"/>
            <a:headEnd/>
            <a:tailEnd/>
          </a:ln>
        </p:spPr>
      </p:pic>
      <p:pic>
        <p:nvPicPr>
          <p:cNvPr id="6" name="Picture 2">
            <a:extLst>
              <a:ext uri="{FF2B5EF4-FFF2-40B4-BE49-F238E27FC236}">
                <a16:creationId xmlns:a16="http://schemas.microsoft.com/office/drawing/2014/main" id="{C87EF563-C994-162C-1F12-DA859D07FBA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60026" y="3304472"/>
            <a:ext cx="4337432" cy="2139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Immagine 2">
            <a:extLst>
              <a:ext uri="{FF2B5EF4-FFF2-40B4-BE49-F238E27FC236}">
                <a16:creationId xmlns:a16="http://schemas.microsoft.com/office/drawing/2014/main" id="{0EF79929-9C9D-7417-BDD5-21592D6C55EA}"/>
              </a:ext>
            </a:extLst>
          </p:cNvPr>
          <p:cNvPicPr>
            <a:picLocks noChangeAspect="1"/>
          </p:cNvPicPr>
          <p:nvPr/>
        </p:nvPicPr>
        <p:blipFill>
          <a:blip r:embed="rId7"/>
          <a:stretch>
            <a:fillRect/>
          </a:stretch>
        </p:blipFill>
        <p:spPr>
          <a:xfrm>
            <a:off x="3699164" y="3429001"/>
            <a:ext cx="660862" cy="904751"/>
          </a:xfrm>
          <a:prstGeom prst="rect">
            <a:avLst/>
          </a:prstGeom>
        </p:spPr>
      </p:pic>
    </p:spTree>
    <p:extLst>
      <p:ext uri="{BB962C8B-B14F-4D97-AF65-F5344CB8AC3E}">
        <p14:creationId xmlns:p14="http://schemas.microsoft.com/office/powerpoint/2010/main" val="170462486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FF2B7C00-7524-4B3C-BA5D-BCCA85BB5F5C}"/>
              </a:ext>
            </a:extLst>
          </p:cNvPr>
          <p:cNvPicPr>
            <a:picLocks noChangeAspect="1"/>
          </p:cNvPicPr>
          <p:nvPr/>
        </p:nvPicPr>
        <p:blipFill>
          <a:blip r:embed="rId3" cstate="print"/>
          <a:stretch>
            <a:fillRect/>
          </a:stretch>
        </p:blipFill>
        <p:spPr>
          <a:xfrm>
            <a:off x="179511" y="-27384"/>
            <a:ext cx="8964489" cy="2900826"/>
          </a:xfrm>
          <a:prstGeom prst="rect">
            <a:avLst/>
          </a:prstGeom>
        </p:spPr>
      </p:pic>
      <p:pic>
        <p:nvPicPr>
          <p:cNvPr id="6" name="Immagine 7">
            <a:extLst>
              <a:ext uri="{FF2B5EF4-FFF2-40B4-BE49-F238E27FC236}">
                <a16:creationId xmlns:a16="http://schemas.microsoft.com/office/drawing/2014/main" id="{977B3D43-A453-4F46-824C-EB3696A558A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4285"/>
          <a:stretch>
            <a:fillRect/>
          </a:stretch>
        </p:blipFill>
        <p:spPr bwMode="auto">
          <a:xfrm>
            <a:off x="5004048" y="1916832"/>
            <a:ext cx="3678554" cy="4581698"/>
          </a:xfrm>
          <a:prstGeom prst="rect">
            <a:avLst/>
          </a:prstGeom>
          <a:noFill/>
          <a:ln w="38100" cap="sq">
            <a:solidFill>
              <a:srgbClr val="000000"/>
            </a:solidFill>
            <a:miter lim="800000"/>
            <a:headEnd/>
            <a:tailEnd/>
          </a:ln>
          <a:effectLst>
            <a:outerShdw dist="38100" dir="2700000" algn="tl" rotWithShape="0">
              <a:srgbClr val="000000">
                <a:alpha val="42998"/>
              </a:srgbClr>
            </a:outerShdw>
          </a:effectLst>
          <a:extLst>
            <a:ext uri="{909E8E84-426E-40DD-AFC4-6F175D3DCCD1}">
              <a14:hiddenFill xmlns:a14="http://schemas.microsoft.com/office/drawing/2010/main">
                <a:solidFill>
                  <a:srgbClr val="FFFFFF"/>
                </a:solidFill>
              </a14:hiddenFill>
            </a:ext>
          </a:extLst>
        </p:spPr>
      </p:pic>
      <p:sp>
        <p:nvSpPr>
          <p:cNvPr id="8" name="Rettangolo 7"/>
          <p:cNvSpPr/>
          <p:nvPr/>
        </p:nvSpPr>
        <p:spPr>
          <a:xfrm>
            <a:off x="214314" y="3040749"/>
            <a:ext cx="4572000" cy="2031325"/>
          </a:xfrm>
          <a:prstGeom prst="rect">
            <a:avLst/>
          </a:prstGeom>
        </p:spPr>
        <p:txBody>
          <a:bodyPr>
            <a:spAutoFit/>
          </a:bodyPr>
          <a:lstStyle/>
          <a:p>
            <a:pPr algn="just"/>
            <a:r>
              <a:rPr lang="it-IT" dirty="0">
                <a:latin typeface="AdvOT596495f2+fb"/>
              </a:rPr>
              <a:t>L’idea è quella di applicare tecniche di </a:t>
            </a:r>
            <a:r>
              <a:rPr lang="it-IT" b="1" dirty="0" err="1">
                <a:latin typeface="AdvOT596495f2+fb"/>
              </a:rPr>
              <a:t>features</a:t>
            </a:r>
            <a:r>
              <a:rPr lang="it-IT" b="1" dirty="0">
                <a:latin typeface="AdvOT596495f2+fb"/>
              </a:rPr>
              <a:t> </a:t>
            </a:r>
            <a:r>
              <a:rPr lang="it-IT" b="1" dirty="0" err="1">
                <a:latin typeface="AdvOT596495f2+fb"/>
              </a:rPr>
              <a:t>selection</a:t>
            </a:r>
            <a:r>
              <a:rPr lang="it-IT" dirty="0">
                <a:latin typeface="AdvOT596495f2+fb"/>
              </a:rPr>
              <a:t> per individuare tutte le possibili combinazioni di parametri spazio temporali ed individuare il migliore sottoinsieme di questi parametri che permetta di classificare il cammino tra varie patologie o tipico di un soggetto sano</a:t>
            </a:r>
          </a:p>
        </p:txBody>
      </p:sp>
    </p:spTree>
    <p:extLst>
      <p:ext uri="{BB962C8B-B14F-4D97-AF65-F5344CB8AC3E}">
        <p14:creationId xmlns:p14="http://schemas.microsoft.com/office/powerpoint/2010/main" val="34075731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72115060-9A33-42A5-8FD1-A66950FAC10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3789040"/>
            <a:ext cx="7891871"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Immagine 4">
            <a:extLst>
              <a:ext uri="{FF2B5EF4-FFF2-40B4-BE49-F238E27FC236}">
                <a16:creationId xmlns:a16="http://schemas.microsoft.com/office/drawing/2014/main" id="{8D09F3EA-A25B-4561-9D85-12BFCED35873}"/>
              </a:ext>
            </a:extLst>
          </p:cNvPr>
          <p:cNvPicPr>
            <a:picLocks noChangeAspect="1"/>
          </p:cNvPicPr>
          <p:nvPr/>
        </p:nvPicPr>
        <p:blipFill>
          <a:blip r:embed="rId4" cstate="print"/>
          <a:stretch>
            <a:fillRect/>
          </a:stretch>
        </p:blipFill>
        <p:spPr>
          <a:xfrm>
            <a:off x="0" y="467771"/>
            <a:ext cx="9144000" cy="2733464"/>
          </a:xfrm>
          <a:prstGeom prst="rect">
            <a:avLst/>
          </a:prstGeom>
        </p:spPr>
      </p:pic>
      <p:sp>
        <p:nvSpPr>
          <p:cNvPr id="9" name="Freccia in giù 8">
            <a:extLst>
              <a:ext uri="{FF2B5EF4-FFF2-40B4-BE49-F238E27FC236}">
                <a16:creationId xmlns:a16="http://schemas.microsoft.com/office/drawing/2014/main" id="{23D5F3F2-99A0-4FC1-B0DB-9AE86E458825}"/>
              </a:ext>
            </a:extLst>
          </p:cNvPr>
          <p:cNvSpPr/>
          <p:nvPr/>
        </p:nvSpPr>
        <p:spPr>
          <a:xfrm>
            <a:off x="4499992" y="3212976"/>
            <a:ext cx="216024" cy="10801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2073996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8A0AD98C-C0EB-4EA2-BDD7-9F13684B84FB}"/>
              </a:ext>
            </a:extLst>
          </p:cNvPr>
          <p:cNvPicPr>
            <a:picLocks noChangeAspect="1"/>
          </p:cNvPicPr>
          <p:nvPr/>
        </p:nvPicPr>
        <p:blipFill>
          <a:blip r:embed="rId3" cstate="print"/>
          <a:stretch>
            <a:fillRect/>
          </a:stretch>
        </p:blipFill>
        <p:spPr>
          <a:xfrm>
            <a:off x="0" y="260648"/>
            <a:ext cx="9144000" cy="2929631"/>
          </a:xfrm>
          <a:prstGeom prst="rect">
            <a:avLst/>
          </a:prstGeom>
        </p:spPr>
      </p:pic>
      <p:pic>
        <p:nvPicPr>
          <p:cNvPr id="4" name="Immagine 3">
            <a:extLst>
              <a:ext uri="{FF2B5EF4-FFF2-40B4-BE49-F238E27FC236}">
                <a16:creationId xmlns:a16="http://schemas.microsoft.com/office/drawing/2014/main" id="{4F405CD7-F965-4E8B-8879-C3F791AB33FE}"/>
              </a:ext>
            </a:extLst>
          </p:cNvPr>
          <p:cNvPicPr>
            <a:picLocks noChangeAspect="1"/>
          </p:cNvPicPr>
          <p:nvPr/>
        </p:nvPicPr>
        <p:blipFill>
          <a:blip r:embed="rId4" cstate="print"/>
          <a:stretch>
            <a:fillRect/>
          </a:stretch>
        </p:blipFill>
        <p:spPr>
          <a:xfrm>
            <a:off x="251520" y="3501008"/>
            <a:ext cx="4427984" cy="2963852"/>
          </a:xfrm>
          <a:prstGeom prst="rect">
            <a:avLst/>
          </a:prstGeom>
        </p:spPr>
      </p:pic>
      <p:sp>
        <p:nvSpPr>
          <p:cNvPr id="6" name="Ovale 5">
            <a:extLst>
              <a:ext uri="{FF2B5EF4-FFF2-40B4-BE49-F238E27FC236}">
                <a16:creationId xmlns:a16="http://schemas.microsoft.com/office/drawing/2014/main" id="{443ACDD5-A6E8-4C7A-B7C0-676A60629439}"/>
              </a:ext>
            </a:extLst>
          </p:cNvPr>
          <p:cNvSpPr/>
          <p:nvPr/>
        </p:nvSpPr>
        <p:spPr>
          <a:xfrm>
            <a:off x="1115616" y="92244"/>
            <a:ext cx="1296144" cy="3336756"/>
          </a:xfrm>
          <a:prstGeom prst="ellipse">
            <a:avLst/>
          </a:prstGeom>
          <a:solidFill>
            <a:schemeClr val="accent1">
              <a:alpha val="6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0" name="Ovale 9">
            <a:extLst>
              <a:ext uri="{FF2B5EF4-FFF2-40B4-BE49-F238E27FC236}">
                <a16:creationId xmlns:a16="http://schemas.microsoft.com/office/drawing/2014/main" id="{94A73B4D-68A2-45F1-8C8E-E996EC1DD6A0}"/>
              </a:ext>
            </a:extLst>
          </p:cNvPr>
          <p:cNvSpPr/>
          <p:nvPr/>
        </p:nvSpPr>
        <p:spPr>
          <a:xfrm>
            <a:off x="7668344" y="-60222"/>
            <a:ext cx="720080" cy="3336756"/>
          </a:xfrm>
          <a:prstGeom prst="ellipse">
            <a:avLst/>
          </a:prstGeom>
          <a:solidFill>
            <a:schemeClr val="accent1">
              <a:alpha val="6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7" name="Rettangolo 6">
            <a:extLst>
              <a:ext uri="{FF2B5EF4-FFF2-40B4-BE49-F238E27FC236}">
                <a16:creationId xmlns:a16="http://schemas.microsoft.com/office/drawing/2014/main" id="{01A7A240-DC72-43CC-9804-6A709B86BAA5}"/>
              </a:ext>
            </a:extLst>
          </p:cNvPr>
          <p:cNvSpPr/>
          <p:nvPr/>
        </p:nvSpPr>
        <p:spPr>
          <a:xfrm>
            <a:off x="4547302" y="3190279"/>
            <a:ext cx="4572000" cy="646331"/>
          </a:xfrm>
          <a:prstGeom prst="rect">
            <a:avLst/>
          </a:prstGeom>
        </p:spPr>
        <p:txBody>
          <a:bodyPr>
            <a:spAutoFit/>
          </a:bodyPr>
          <a:lstStyle/>
          <a:p>
            <a:endParaRPr lang="en-US" dirty="0">
              <a:latin typeface="AdvOT596495f2"/>
            </a:endParaRPr>
          </a:p>
          <a:p>
            <a:endParaRPr lang="it-IT" dirty="0"/>
          </a:p>
        </p:txBody>
      </p:sp>
      <p:sp>
        <p:nvSpPr>
          <p:cNvPr id="8" name="Rettangolo 7"/>
          <p:cNvSpPr/>
          <p:nvPr/>
        </p:nvSpPr>
        <p:spPr>
          <a:xfrm>
            <a:off x="4500594" y="3500438"/>
            <a:ext cx="4572000" cy="2862322"/>
          </a:xfrm>
          <a:prstGeom prst="rect">
            <a:avLst/>
          </a:prstGeom>
        </p:spPr>
        <p:txBody>
          <a:bodyPr>
            <a:spAutoFit/>
          </a:bodyPr>
          <a:lstStyle/>
          <a:p>
            <a:r>
              <a:rPr lang="it-IT" dirty="0">
                <a:latin typeface="AdvOT596495f2+fb"/>
              </a:rPr>
              <a:t>Il risultato mostra come con solo 3 </a:t>
            </a:r>
            <a:r>
              <a:rPr lang="it-IT" dirty="0" err="1">
                <a:latin typeface="AdvOT596495f2+fb"/>
              </a:rPr>
              <a:t>features</a:t>
            </a:r>
            <a:r>
              <a:rPr lang="it-IT" dirty="0">
                <a:latin typeface="AdvOT596495f2+fb"/>
              </a:rPr>
              <a:t> (parametri spazio temporali)  l’algoritmo individua la patologia con una buona precisione.</a:t>
            </a:r>
          </a:p>
          <a:p>
            <a:r>
              <a:rPr lang="it-IT" b="1" dirty="0">
                <a:latin typeface="AdvOT596495f2+fb"/>
              </a:rPr>
              <a:t>L’</a:t>
            </a:r>
            <a:r>
              <a:rPr lang="it-IT" b="1" dirty="0" err="1">
                <a:latin typeface="AdvOT596495f2+fb"/>
              </a:rPr>
              <a:t>unghezza</a:t>
            </a:r>
            <a:r>
              <a:rPr lang="it-IT" b="1" dirty="0">
                <a:latin typeface="AdvOT596495f2+fb"/>
              </a:rPr>
              <a:t> del passo </a:t>
            </a:r>
            <a:r>
              <a:rPr lang="it-IT" dirty="0">
                <a:latin typeface="AdvOT596495f2+fb"/>
              </a:rPr>
              <a:t>e </a:t>
            </a:r>
            <a:r>
              <a:rPr lang="it-IT" b="1" dirty="0">
                <a:latin typeface="AdvOT596495f2+fb"/>
              </a:rPr>
              <a:t>velocità dello swing </a:t>
            </a:r>
            <a:r>
              <a:rPr lang="it-IT" dirty="0">
                <a:latin typeface="AdvOT596495f2+fb"/>
              </a:rPr>
              <a:t>sono presenti in entrambi gli algoritmi. Questo conferma che </a:t>
            </a:r>
            <a:r>
              <a:rPr lang="it-IT" dirty="0" err="1">
                <a:latin typeface="AdvOT596495f2+fb"/>
              </a:rPr>
              <a:t>che</a:t>
            </a:r>
            <a:r>
              <a:rPr lang="it-IT" dirty="0">
                <a:latin typeface="AdvOT596495f2+fb"/>
              </a:rPr>
              <a:t> questi due parametri hanno la capacità di discriminare la presenza di un’alterazione del cammino. </a:t>
            </a:r>
          </a:p>
        </p:txBody>
      </p:sp>
    </p:spTree>
    <p:extLst>
      <p:ext uri="{BB962C8B-B14F-4D97-AF65-F5344CB8AC3E}">
        <p14:creationId xmlns:p14="http://schemas.microsoft.com/office/powerpoint/2010/main" val="2062882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F34C354C-3973-487E-A6C7-F37803E8E71F}"/>
              </a:ext>
            </a:extLst>
          </p:cNvPr>
          <p:cNvPicPr>
            <a:picLocks noChangeAspect="1"/>
          </p:cNvPicPr>
          <p:nvPr/>
        </p:nvPicPr>
        <p:blipFill>
          <a:blip r:embed="rId3"/>
          <a:stretch>
            <a:fillRect/>
          </a:stretch>
        </p:blipFill>
        <p:spPr>
          <a:xfrm>
            <a:off x="3730651" y="4653136"/>
            <a:ext cx="5377853" cy="2110792"/>
          </a:xfrm>
          <a:prstGeom prst="rect">
            <a:avLst/>
          </a:prstGeom>
        </p:spPr>
      </p:pic>
      <p:sp>
        <p:nvSpPr>
          <p:cNvPr id="7" name="CasellaDiTesto 6">
            <a:extLst>
              <a:ext uri="{FF2B5EF4-FFF2-40B4-BE49-F238E27FC236}">
                <a16:creationId xmlns:a16="http://schemas.microsoft.com/office/drawing/2014/main" id="{2BE71EEB-52A0-4DA7-8049-32182DC70565}"/>
              </a:ext>
            </a:extLst>
          </p:cNvPr>
          <p:cNvSpPr txBox="1"/>
          <p:nvPr/>
        </p:nvSpPr>
        <p:spPr>
          <a:xfrm>
            <a:off x="215516" y="404664"/>
            <a:ext cx="8532948" cy="1415772"/>
          </a:xfrm>
          <a:prstGeom prst="rect">
            <a:avLst/>
          </a:prstGeom>
          <a:noFill/>
        </p:spPr>
        <p:txBody>
          <a:bodyPr wrap="square">
            <a:spAutoFit/>
          </a:bodyPr>
          <a:lstStyle/>
          <a:p>
            <a:pPr algn="l"/>
            <a:endParaRPr lang="it-IT" sz="1400" b="0" i="0" u="none" strike="noStrike" baseline="0" dirty="0">
              <a:solidFill>
                <a:srgbClr val="000000"/>
              </a:solidFill>
              <a:latin typeface="Charis SIL"/>
            </a:endParaRPr>
          </a:p>
          <a:p>
            <a:r>
              <a:rPr lang="en-US" sz="1400" dirty="0">
                <a:solidFill>
                  <a:srgbClr val="000000"/>
                </a:solidFill>
                <a:latin typeface="Charis SIL"/>
              </a:rPr>
              <a:t>“</a:t>
            </a:r>
            <a:r>
              <a:rPr lang="en-US" b="0" i="1" u="none" strike="noStrike" baseline="0" dirty="0">
                <a:solidFill>
                  <a:srgbClr val="000000"/>
                </a:solidFill>
                <a:latin typeface="Times New Roman" panose="02020603050405020304" pitchFamily="18" charset="0"/>
                <a:cs typeface="Times New Roman" panose="02020603050405020304" pitchFamily="18" charset="0"/>
              </a:rPr>
              <a:t>The field of biomechanics is at a turning point, with marker-based motion capture set to be replaced by portable and inexpensive hardware, rapidly improving </a:t>
            </a:r>
            <a:r>
              <a:rPr lang="en-US" b="0" i="1" u="none" strike="noStrike" baseline="0" dirty="0" err="1">
                <a:solidFill>
                  <a:srgbClr val="000000"/>
                </a:solidFill>
                <a:latin typeface="Times New Roman" panose="02020603050405020304" pitchFamily="18" charset="0"/>
                <a:cs typeface="Times New Roman" panose="02020603050405020304" pitchFamily="18" charset="0"/>
              </a:rPr>
              <a:t>markerless</a:t>
            </a:r>
            <a:r>
              <a:rPr lang="en-US" b="0" i="1" u="none" strike="noStrike" baseline="0" dirty="0">
                <a:solidFill>
                  <a:srgbClr val="000000"/>
                </a:solidFill>
                <a:latin typeface="Times New Roman" panose="02020603050405020304" pitchFamily="18" charset="0"/>
                <a:cs typeface="Times New Roman" panose="02020603050405020304" pitchFamily="18" charset="0"/>
              </a:rPr>
              <a:t> tracking algorithms, and open datasets that will turn these new technologies into field-wide team projects. </a:t>
            </a:r>
            <a:endParaRPr lang="it-IT" i="1" dirty="0">
              <a:latin typeface="Times New Roman" panose="02020603050405020304" pitchFamily="18" charset="0"/>
              <a:cs typeface="Times New Roman" panose="02020603050405020304" pitchFamily="18" charset="0"/>
            </a:endParaRPr>
          </a:p>
        </p:txBody>
      </p:sp>
      <p:pic>
        <p:nvPicPr>
          <p:cNvPr id="8" name="Picture 6" descr="Image result for vicon lab">
            <a:extLst>
              <a:ext uri="{FF2B5EF4-FFF2-40B4-BE49-F238E27FC236}">
                <a16:creationId xmlns:a16="http://schemas.microsoft.com/office/drawing/2014/main" id="{F9C03EE2-839A-4E86-BAA2-70EB03B1DBC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1988840"/>
            <a:ext cx="3235439" cy="264399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sensori inerziali xsense">
            <a:extLst>
              <a:ext uri="{FF2B5EF4-FFF2-40B4-BE49-F238E27FC236}">
                <a16:creationId xmlns:a16="http://schemas.microsoft.com/office/drawing/2014/main" id="{6B7AA5A1-7A6D-470F-8828-70077296F8E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0072" y="1844824"/>
            <a:ext cx="3168352" cy="242191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gwalk bts">
            <a:extLst>
              <a:ext uri="{FF2B5EF4-FFF2-40B4-BE49-F238E27FC236}">
                <a16:creationId xmlns:a16="http://schemas.microsoft.com/office/drawing/2014/main" id="{69F46567-C733-4EED-91A5-F48E6AF3523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3808" y="5373216"/>
            <a:ext cx="3085159" cy="1253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008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32" y="225585"/>
            <a:ext cx="4283000" cy="3593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ttangolo 6">
            <a:extLst>
              <a:ext uri="{FF2B5EF4-FFF2-40B4-BE49-F238E27FC236}">
                <a16:creationId xmlns:a16="http://schemas.microsoft.com/office/drawing/2014/main" id="{01A7A240-DC72-43CC-9804-6A709B86BAA5}"/>
              </a:ext>
            </a:extLst>
          </p:cNvPr>
          <p:cNvSpPr/>
          <p:nvPr/>
        </p:nvSpPr>
        <p:spPr>
          <a:xfrm>
            <a:off x="4547302" y="3190279"/>
            <a:ext cx="4572000" cy="646331"/>
          </a:xfrm>
          <a:prstGeom prst="rect">
            <a:avLst/>
          </a:prstGeom>
        </p:spPr>
        <p:txBody>
          <a:bodyPr>
            <a:spAutoFit/>
          </a:bodyPr>
          <a:lstStyle/>
          <a:p>
            <a:endParaRPr lang="en-US" dirty="0">
              <a:latin typeface="AdvOT596495f2"/>
            </a:endParaRPr>
          </a:p>
          <a:p>
            <a:endParaRPr lang="it-IT"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7041" y="2204864"/>
            <a:ext cx="5955457"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02837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a:extLst>
              <a:ext uri="{FF2B5EF4-FFF2-40B4-BE49-F238E27FC236}">
                <a16:creationId xmlns:a16="http://schemas.microsoft.com/office/drawing/2014/main" id="{01A7A240-DC72-43CC-9804-6A709B86BAA5}"/>
              </a:ext>
            </a:extLst>
          </p:cNvPr>
          <p:cNvSpPr/>
          <p:nvPr/>
        </p:nvSpPr>
        <p:spPr>
          <a:xfrm>
            <a:off x="4547302" y="3190279"/>
            <a:ext cx="4572000" cy="646331"/>
          </a:xfrm>
          <a:prstGeom prst="rect">
            <a:avLst/>
          </a:prstGeom>
        </p:spPr>
        <p:txBody>
          <a:bodyPr>
            <a:spAutoFit/>
          </a:bodyPr>
          <a:lstStyle/>
          <a:p>
            <a:endParaRPr lang="en-US" dirty="0">
              <a:latin typeface="AdvOT596495f2"/>
            </a:endParaRPr>
          </a:p>
          <a:p>
            <a:endParaRPr lang="it-IT" dirty="0"/>
          </a:p>
        </p:txBody>
      </p:sp>
      <p:pic>
        <p:nvPicPr>
          <p:cNvPr id="2" name="0001_aa_Walking_tvc1_proccessed">
            <a:extLst>
              <a:ext uri="{FF2B5EF4-FFF2-40B4-BE49-F238E27FC236}">
                <a16:creationId xmlns:a16="http://schemas.microsoft.com/office/drawing/2014/main" id="{BEFCCB07-CA85-4BA1-8FAA-18EDEDA4077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59632" y="1267019"/>
            <a:ext cx="7011100" cy="5258325"/>
          </a:xfrm>
          <a:prstGeom prst="rect">
            <a:avLst/>
          </a:prstGeom>
        </p:spPr>
      </p:pic>
      <p:sp>
        <p:nvSpPr>
          <p:cNvPr id="6" name="CasellaDiTesto 5">
            <a:extLst>
              <a:ext uri="{FF2B5EF4-FFF2-40B4-BE49-F238E27FC236}">
                <a16:creationId xmlns:a16="http://schemas.microsoft.com/office/drawing/2014/main" id="{34C0F7CF-4422-421F-A834-ABCCD0790E18}"/>
              </a:ext>
            </a:extLst>
          </p:cNvPr>
          <p:cNvSpPr txBox="1"/>
          <p:nvPr/>
        </p:nvSpPr>
        <p:spPr>
          <a:xfrm>
            <a:off x="251520" y="188640"/>
            <a:ext cx="8424936" cy="646331"/>
          </a:xfrm>
          <a:prstGeom prst="rect">
            <a:avLst/>
          </a:prstGeom>
          <a:noFill/>
        </p:spPr>
        <p:txBody>
          <a:bodyPr wrap="square">
            <a:spAutoFit/>
          </a:bodyPr>
          <a:lstStyle/>
          <a:p>
            <a:pPr marL="285750" indent="-285750" fontAlgn="base">
              <a:buFont typeface="Arial" panose="020B0604020202020204" pitchFamily="34" charset="0"/>
              <a:buChar char="•"/>
            </a:pPr>
            <a:r>
              <a:rPr lang="it-IT" dirty="0"/>
              <a:t>Analisi del movimento basata sulla visione computerizzata (utilizzo di una qualsiasi telecamera)</a:t>
            </a:r>
          </a:p>
        </p:txBody>
      </p:sp>
    </p:spTree>
    <p:extLst>
      <p:ext uri="{BB962C8B-B14F-4D97-AF65-F5344CB8AC3E}">
        <p14:creationId xmlns:p14="http://schemas.microsoft.com/office/powerpoint/2010/main" val="2604972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9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a:extLst>
              <a:ext uri="{FF2B5EF4-FFF2-40B4-BE49-F238E27FC236}">
                <a16:creationId xmlns:a16="http://schemas.microsoft.com/office/drawing/2014/main" id="{A6F31DB5-2927-6C88-F62C-05BC6606273D}"/>
              </a:ext>
            </a:extLst>
          </p:cNvPr>
          <p:cNvPicPr>
            <a:picLocks noChangeAspect="1"/>
          </p:cNvPicPr>
          <p:nvPr/>
        </p:nvPicPr>
        <p:blipFill>
          <a:blip r:embed="rId2"/>
          <a:srcRect t="46807" r="765"/>
          <a:stretch/>
        </p:blipFill>
        <p:spPr>
          <a:xfrm>
            <a:off x="84369" y="2060848"/>
            <a:ext cx="4475675" cy="1473424"/>
          </a:xfrm>
          <a:prstGeom prst="rect">
            <a:avLst/>
          </a:prstGeom>
        </p:spPr>
      </p:pic>
      <p:pic>
        <p:nvPicPr>
          <p:cNvPr id="16" name="Immagine 15">
            <a:extLst>
              <a:ext uri="{FF2B5EF4-FFF2-40B4-BE49-F238E27FC236}">
                <a16:creationId xmlns:a16="http://schemas.microsoft.com/office/drawing/2014/main" id="{D16A8194-613A-1CEB-972C-4632F80A92F9}"/>
              </a:ext>
            </a:extLst>
          </p:cNvPr>
          <p:cNvPicPr>
            <a:picLocks noChangeAspect="1"/>
          </p:cNvPicPr>
          <p:nvPr/>
        </p:nvPicPr>
        <p:blipFill>
          <a:blip r:embed="rId3"/>
          <a:stretch>
            <a:fillRect/>
          </a:stretch>
        </p:blipFill>
        <p:spPr>
          <a:xfrm>
            <a:off x="-9973" y="3827323"/>
            <a:ext cx="4546040" cy="1905933"/>
          </a:xfrm>
          <a:prstGeom prst="rect">
            <a:avLst/>
          </a:prstGeom>
        </p:spPr>
      </p:pic>
      <p:pic>
        <p:nvPicPr>
          <p:cNvPr id="18" name="Immagine 17">
            <a:extLst>
              <a:ext uri="{FF2B5EF4-FFF2-40B4-BE49-F238E27FC236}">
                <a16:creationId xmlns:a16="http://schemas.microsoft.com/office/drawing/2014/main" id="{810F75B3-5D00-3E41-7C1D-9008E9493585}"/>
              </a:ext>
            </a:extLst>
          </p:cNvPr>
          <p:cNvPicPr>
            <a:picLocks noChangeAspect="1"/>
          </p:cNvPicPr>
          <p:nvPr/>
        </p:nvPicPr>
        <p:blipFill>
          <a:blip r:embed="rId4"/>
          <a:stretch>
            <a:fillRect/>
          </a:stretch>
        </p:blipFill>
        <p:spPr>
          <a:xfrm>
            <a:off x="4583814" y="2149286"/>
            <a:ext cx="4526422" cy="3583970"/>
          </a:xfrm>
          <a:prstGeom prst="rect">
            <a:avLst/>
          </a:prstGeom>
        </p:spPr>
      </p:pic>
      <p:sp>
        <p:nvSpPr>
          <p:cNvPr id="2" name="CasellaDiTesto 1">
            <a:extLst>
              <a:ext uri="{FF2B5EF4-FFF2-40B4-BE49-F238E27FC236}">
                <a16:creationId xmlns:a16="http://schemas.microsoft.com/office/drawing/2014/main" id="{B372799C-8E42-04A3-2ACA-00534FBC311F}"/>
              </a:ext>
            </a:extLst>
          </p:cNvPr>
          <p:cNvSpPr txBox="1"/>
          <p:nvPr/>
        </p:nvSpPr>
        <p:spPr>
          <a:xfrm>
            <a:off x="1763759" y="1241759"/>
            <a:ext cx="5544616" cy="646331"/>
          </a:xfrm>
          <a:prstGeom prst="rect">
            <a:avLst/>
          </a:prstGeom>
          <a:noFill/>
        </p:spPr>
        <p:txBody>
          <a:bodyPr wrap="square" rtlCol="0">
            <a:spAutoFit/>
          </a:bodyPr>
          <a:lstStyle/>
          <a:p>
            <a:pPr algn="ctr"/>
            <a:r>
              <a:rPr lang="en-US" b="1" u="sng" dirty="0" err="1"/>
              <a:t>Sezione</a:t>
            </a:r>
            <a:r>
              <a:rPr lang="en-US" b="1" u="sng" dirty="0"/>
              <a:t> di Medicina </a:t>
            </a:r>
            <a:r>
              <a:rPr lang="en-US" b="1" u="sng" dirty="0" err="1"/>
              <a:t>Fisica</a:t>
            </a:r>
            <a:r>
              <a:rPr lang="en-US" b="1" u="sng" dirty="0"/>
              <a:t> e </a:t>
            </a:r>
            <a:r>
              <a:rPr lang="en-US" b="1" u="sng" dirty="0" err="1"/>
              <a:t>Riabilitativa</a:t>
            </a:r>
            <a:endParaRPr lang="en-US" b="1" u="sng" dirty="0"/>
          </a:p>
          <a:p>
            <a:pPr algn="ctr"/>
            <a:r>
              <a:rPr lang="en-US" b="1" u="sng" dirty="0" err="1"/>
              <a:t>Principali</a:t>
            </a:r>
            <a:r>
              <a:rPr lang="en-US" b="1" u="sng" dirty="0"/>
              <a:t> Linee di </a:t>
            </a:r>
            <a:r>
              <a:rPr lang="en-US" b="1" u="sng" dirty="0" err="1"/>
              <a:t>Ricerca</a:t>
            </a:r>
            <a:endParaRPr lang="en-US" b="1" u="sng" dirty="0"/>
          </a:p>
        </p:txBody>
      </p:sp>
      <p:pic>
        <p:nvPicPr>
          <p:cNvPr id="4" name="Immagine 3">
            <a:extLst>
              <a:ext uri="{FF2B5EF4-FFF2-40B4-BE49-F238E27FC236}">
                <a16:creationId xmlns:a16="http://schemas.microsoft.com/office/drawing/2014/main" id="{829329AA-B3EB-3DAC-B6D8-767085CA1C40}"/>
              </a:ext>
            </a:extLst>
          </p:cNvPr>
          <p:cNvPicPr>
            <a:picLocks noChangeAspect="1"/>
          </p:cNvPicPr>
          <p:nvPr/>
        </p:nvPicPr>
        <p:blipFill>
          <a:blip r:embed="rId5"/>
          <a:stretch>
            <a:fillRect/>
          </a:stretch>
        </p:blipFill>
        <p:spPr>
          <a:xfrm>
            <a:off x="11814" y="7807"/>
            <a:ext cx="9144000" cy="923454"/>
          </a:xfrm>
          <a:prstGeom prst="rect">
            <a:avLst/>
          </a:prstGeom>
        </p:spPr>
      </p:pic>
    </p:spTree>
    <p:extLst>
      <p:ext uri="{BB962C8B-B14F-4D97-AF65-F5344CB8AC3E}">
        <p14:creationId xmlns:p14="http://schemas.microsoft.com/office/powerpoint/2010/main" val="1581433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C03400D7-9836-0CE1-9816-80639CD5DA5C}"/>
              </a:ext>
            </a:extLst>
          </p:cNvPr>
          <p:cNvSpPr>
            <a:spLocks noGrp="1"/>
          </p:cNvSpPr>
          <p:nvPr>
            <p:ph idx="1"/>
          </p:nvPr>
        </p:nvSpPr>
        <p:spPr>
          <a:xfrm>
            <a:off x="133428" y="3068960"/>
            <a:ext cx="8891486" cy="3432329"/>
          </a:xfrm>
        </p:spPr>
        <p:txBody>
          <a:bodyPr>
            <a:normAutofit/>
          </a:bodyPr>
          <a:lstStyle/>
          <a:p>
            <a:pPr marL="214313" indent="-214313" fontAlgn="base"/>
            <a:r>
              <a:rPr lang="it-IT" sz="1425" b="1" dirty="0">
                <a:solidFill>
                  <a:srgbClr val="FF0000"/>
                </a:solidFill>
                <a:latin typeface="Arial" panose="020B0604020202020204" pitchFamily="34" charset="0"/>
              </a:rPr>
              <a:t>Intelligenza artificiale: </a:t>
            </a:r>
            <a:r>
              <a:rPr lang="it-IT" sz="1425" dirty="0">
                <a:solidFill>
                  <a:schemeClr val="accent1">
                    <a:lumMod val="75000"/>
                  </a:schemeClr>
                </a:solidFill>
                <a:latin typeface="Arial" panose="020B0604020202020204" pitchFamily="34" charset="0"/>
              </a:rPr>
              <a:t>sistemi e algoritmi basati sull’ </a:t>
            </a:r>
            <a:r>
              <a:rPr lang="it-IT" sz="1425" i="1" u="sng" dirty="0">
                <a:solidFill>
                  <a:schemeClr val="accent1">
                    <a:lumMod val="75000"/>
                  </a:schemeClr>
                </a:solidFill>
                <a:latin typeface="Arial" panose="020B0604020202020204" pitchFamily="34" charset="0"/>
              </a:rPr>
              <a:t>osservazione di dati</a:t>
            </a:r>
            <a:r>
              <a:rPr lang="it-IT" sz="1425" i="1" dirty="0">
                <a:solidFill>
                  <a:schemeClr val="accent1">
                    <a:lumMod val="75000"/>
                  </a:schemeClr>
                </a:solidFill>
                <a:latin typeface="Arial" panose="020B0604020202020204" pitchFamily="34" charset="0"/>
              </a:rPr>
              <a:t> </a:t>
            </a:r>
            <a:r>
              <a:rPr lang="it-IT" sz="1425" dirty="0">
                <a:solidFill>
                  <a:schemeClr val="accent1">
                    <a:lumMod val="75000"/>
                  </a:schemeClr>
                </a:solidFill>
                <a:latin typeface="Arial" panose="020B0604020202020204" pitchFamily="34" charset="0"/>
              </a:rPr>
              <a:t>per la rappresentazione di nuovi contenuti informativi tramite CNN (</a:t>
            </a:r>
            <a:r>
              <a:rPr lang="it-IT" sz="1425" i="1" dirty="0">
                <a:solidFill>
                  <a:schemeClr val="accent1">
                    <a:lumMod val="75000"/>
                  </a:schemeClr>
                </a:solidFill>
                <a:latin typeface="Arial" panose="020B0604020202020204" pitchFamily="34" charset="0"/>
              </a:rPr>
              <a:t>reti neurali </a:t>
            </a:r>
            <a:r>
              <a:rPr lang="it-IT" sz="1425" i="1" dirty="0" err="1">
                <a:solidFill>
                  <a:schemeClr val="accent1">
                    <a:lumMod val="75000"/>
                  </a:schemeClr>
                </a:solidFill>
                <a:latin typeface="Arial" panose="020B0604020202020204" pitchFamily="34" charset="0"/>
              </a:rPr>
              <a:t>circonvoluzionali</a:t>
            </a:r>
            <a:r>
              <a:rPr lang="it-IT" sz="1425" dirty="0">
                <a:solidFill>
                  <a:schemeClr val="accent1">
                    <a:lumMod val="75000"/>
                  </a:schemeClr>
                </a:solidFill>
                <a:latin typeface="Arial" panose="020B0604020202020204" pitchFamily="34" charset="0"/>
              </a:rPr>
              <a:t>)</a:t>
            </a:r>
          </a:p>
          <a:p>
            <a:pPr marL="214313" indent="-214313" fontAlgn="base"/>
            <a:endParaRPr lang="it-IT" sz="1425" b="1" dirty="0">
              <a:solidFill>
                <a:schemeClr val="accent1">
                  <a:lumMod val="75000"/>
                </a:schemeClr>
              </a:solidFill>
              <a:latin typeface="Arial" panose="020B0604020202020204" pitchFamily="34" charset="0"/>
            </a:endParaRPr>
          </a:p>
          <a:p>
            <a:pPr marL="214313" indent="-214313" fontAlgn="base"/>
            <a:r>
              <a:rPr lang="it-IT" sz="1425" b="1" dirty="0">
                <a:solidFill>
                  <a:srgbClr val="FF0000"/>
                </a:solidFill>
                <a:latin typeface="Arial" panose="020B0604020202020204" pitchFamily="34" charset="0"/>
              </a:rPr>
              <a:t>Apprendimento supervisionato: </a:t>
            </a:r>
            <a:r>
              <a:rPr lang="it-IT" sz="1425" dirty="0">
                <a:solidFill>
                  <a:schemeClr val="accent1">
                    <a:lumMod val="75000"/>
                  </a:schemeClr>
                </a:solidFill>
                <a:latin typeface="Arial" panose="020B0604020202020204" pitchFamily="34" charset="0"/>
              </a:rPr>
              <a:t>il sistema </a:t>
            </a:r>
            <a:r>
              <a:rPr lang="it-IT" sz="1425" u="sng" dirty="0">
                <a:solidFill>
                  <a:schemeClr val="accent1">
                    <a:lumMod val="75000"/>
                  </a:schemeClr>
                </a:solidFill>
                <a:latin typeface="Arial" panose="020B0604020202020204" pitchFamily="34" charset="0"/>
              </a:rPr>
              <a:t>apprende e migliora automaticamente </a:t>
            </a:r>
            <a:r>
              <a:rPr lang="it-IT" sz="1425" dirty="0">
                <a:solidFill>
                  <a:schemeClr val="accent1">
                    <a:lumMod val="75000"/>
                  </a:schemeClr>
                </a:solidFill>
                <a:latin typeface="Arial" panose="020B0604020202020204" pitchFamily="34" charset="0"/>
              </a:rPr>
              <a:t>in base all’esperienza acquisita, dopo aver fornito come input una serie di esempi ideali e reali, permette all’algoritmo di </a:t>
            </a:r>
            <a:r>
              <a:rPr lang="it-IT" sz="1425" u="sng" dirty="0">
                <a:solidFill>
                  <a:schemeClr val="accent1">
                    <a:lumMod val="75000"/>
                  </a:schemeClr>
                </a:solidFill>
                <a:latin typeface="Arial" panose="020B0604020202020204" pitchFamily="34" charset="0"/>
              </a:rPr>
              <a:t>elaborare delle previsioni</a:t>
            </a:r>
          </a:p>
          <a:p>
            <a:pPr marL="214313" indent="-214313" fontAlgn="base"/>
            <a:endParaRPr lang="it-IT" sz="1425" dirty="0">
              <a:solidFill>
                <a:schemeClr val="accent1">
                  <a:lumMod val="75000"/>
                </a:schemeClr>
              </a:solidFill>
              <a:latin typeface="Arial" panose="020B0604020202020204" pitchFamily="34" charset="0"/>
            </a:endParaRPr>
          </a:p>
          <a:p>
            <a:pPr marL="214313" indent="-214313" fontAlgn="base"/>
            <a:r>
              <a:rPr lang="it-IT" sz="1425" b="1" dirty="0">
                <a:solidFill>
                  <a:srgbClr val="FF0000"/>
                </a:solidFill>
                <a:latin typeface="Arial" panose="020B0604020202020204" pitchFamily="34" charset="0"/>
              </a:rPr>
              <a:t>Patologie considerate a livello del Ginocchio</a:t>
            </a:r>
            <a:r>
              <a:rPr lang="it-IT" sz="1425" dirty="0">
                <a:solidFill>
                  <a:schemeClr val="accent1">
                    <a:lumMod val="75000"/>
                  </a:schemeClr>
                </a:solidFill>
                <a:latin typeface="Arial" panose="020B0604020202020204" pitchFamily="34" charset="0"/>
              </a:rPr>
              <a:t>: Rottura del </a:t>
            </a:r>
            <a:r>
              <a:rPr lang="it-IT" sz="1425" b="1" dirty="0">
                <a:solidFill>
                  <a:schemeClr val="accent1">
                    <a:lumMod val="75000"/>
                  </a:schemeClr>
                </a:solidFill>
                <a:latin typeface="Arial" panose="020B0604020202020204" pitchFamily="34" charset="0"/>
              </a:rPr>
              <a:t>menisco mediale; </a:t>
            </a:r>
            <a:r>
              <a:rPr lang="it-IT" sz="1425" dirty="0">
                <a:solidFill>
                  <a:schemeClr val="accent1">
                    <a:lumMod val="75000"/>
                  </a:schemeClr>
                </a:solidFill>
                <a:latin typeface="Arial" panose="020B0604020202020204" pitchFamily="34" charset="0"/>
              </a:rPr>
              <a:t> </a:t>
            </a:r>
            <a:r>
              <a:rPr lang="it-IT" sz="1425" b="1" dirty="0">
                <a:solidFill>
                  <a:schemeClr val="accent1">
                    <a:lumMod val="75000"/>
                  </a:schemeClr>
                </a:solidFill>
                <a:latin typeface="Arial" panose="020B0604020202020204" pitchFamily="34" charset="0"/>
              </a:rPr>
              <a:t>Edema</a:t>
            </a:r>
            <a:r>
              <a:rPr lang="it-IT" sz="1425" dirty="0">
                <a:solidFill>
                  <a:schemeClr val="accent1">
                    <a:lumMod val="75000"/>
                  </a:schemeClr>
                </a:solidFill>
                <a:latin typeface="Arial" panose="020B0604020202020204" pitchFamily="34" charset="0"/>
              </a:rPr>
              <a:t> del midollo </a:t>
            </a:r>
            <a:r>
              <a:rPr lang="it-IT" sz="1425" b="1" dirty="0">
                <a:solidFill>
                  <a:schemeClr val="accent1">
                    <a:lumMod val="75000"/>
                  </a:schemeClr>
                </a:solidFill>
                <a:latin typeface="Arial" panose="020B0604020202020204" pitchFamily="34" charset="0"/>
              </a:rPr>
              <a:t>osseo; Anomalie</a:t>
            </a:r>
            <a:r>
              <a:rPr lang="it-IT" sz="1425" dirty="0">
                <a:solidFill>
                  <a:schemeClr val="accent1">
                    <a:lumMod val="75000"/>
                  </a:schemeClr>
                </a:solidFill>
                <a:latin typeface="Arial" panose="020B0604020202020204" pitchFamily="34" charset="0"/>
              </a:rPr>
              <a:t> </a:t>
            </a:r>
            <a:r>
              <a:rPr lang="it-IT" sz="1425" b="1" dirty="0">
                <a:solidFill>
                  <a:schemeClr val="accent1">
                    <a:lumMod val="75000"/>
                  </a:schemeClr>
                </a:solidFill>
                <a:latin typeface="Arial" panose="020B0604020202020204" pitchFamily="34" charset="0"/>
              </a:rPr>
              <a:t>generali</a:t>
            </a:r>
            <a:r>
              <a:rPr lang="it-IT" sz="1425" dirty="0">
                <a:solidFill>
                  <a:schemeClr val="accent1">
                    <a:lumMod val="75000"/>
                  </a:schemeClr>
                </a:solidFill>
                <a:latin typeface="Arial" panose="020B0604020202020204" pitchFamily="34" charset="0"/>
              </a:rPr>
              <a:t> (Lesioni LCL, cisti di Baker,…) </a:t>
            </a:r>
          </a:p>
          <a:p>
            <a:pPr marL="214313" indent="-214313" fontAlgn="base"/>
            <a:endParaRPr lang="it-IT" sz="1425" dirty="0">
              <a:solidFill>
                <a:schemeClr val="accent1">
                  <a:lumMod val="75000"/>
                </a:schemeClr>
              </a:solidFill>
              <a:latin typeface="Arial" panose="020B0604020202020204" pitchFamily="34" charset="0"/>
            </a:endParaRPr>
          </a:p>
          <a:p>
            <a:pPr marL="214313" indent="-214313" fontAlgn="base"/>
            <a:r>
              <a:rPr lang="it-IT" sz="1425" b="1" dirty="0">
                <a:solidFill>
                  <a:srgbClr val="FF0000"/>
                </a:solidFill>
                <a:latin typeface="Arial" panose="020B0604020202020204" pitchFamily="34" charset="0"/>
              </a:rPr>
              <a:t>Fasi dell’algoritmo:</a:t>
            </a:r>
          </a:p>
          <a:p>
            <a:pPr marL="0" indent="0" fontAlgn="base">
              <a:buNone/>
            </a:pPr>
            <a:r>
              <a:rPr lang="it-IT" sz="1425" dirty="0">
                <a:solidFill>
                  <a:schemeClr val="accent1">
                    <a:lumMod val="75000"/>
                  </a:schemeClr>
                </a:solidFill>
                <a:latin typeface="Arial" panose="020B0604020202020204" pitchFamily="34" charset="0"/>
              </a:rPr>
              <a:t>1- Fase di </a:t>
            </a:r>
            <a:r>
              <a:rPr lang="it-IT" sz="1425" b="1" dirty="0">
                <a:solidFill>
                  <a:schemeClr val="accent1">
                    <a:lumMod val="75000"/>
                  </a:schemeClr>
                </a:solidFill>
                <a:latin typeface="Arial" panose="020B0604020202020204" pitchFamily="34" charset="0"/>
              </a:rPr>
              <a:t>FORMAZIONE</a:t>
            </a:r>
            <a:r>
              <a:rPr lang="it-IT" sz="1425" dirty="0">
                <a:solidFill>
                  <a:schemeClr val="accent1">
                    <a:lumMod val="75000"/>
                  </a:schemeClr>
                </a:solidFill>
                <a:latin typeface="Arial" panose="020B0604020202020204" pitchFamily="34" charset="0"/>
              </a:rPr>
              <a:t>: la macchina apprende dai campioni etichettati passati (risonanze e referti)</a:t>
            </a:r>
          </a:p>
          <a:p>
            <a:pPr marL="0" indent="0" algn="just">
              <a:buNone/>
            </a:pPr>
            <a:r>
              <a:rPr lang="it-IT" sz="1425" dirty="0">
                <a:solidFill>
                  <a:schemeClr val="accent1">
                    <a:lumMod val="75000"/>
                  </a:schemeClr>
                </a:solidFill>
                <a:latin typeface="Arial" panose="020B0604020202020204" pitchFamily="34" charset="0"/>
              </a:rPr>
              <a:t>2- Fase di </a:t>
            </a:r>
            <a:r>
              <a:rPr lang="it-IT" sz="1425" b="1" dirty="0">
                <a:solidFill>
                  <a:schemeClr val="accent1">
                    <a:lumMod val="75000"/>
                  </a:schemeClr>
                </a:solidFill>
                <a:latin typeface="Arial" panose="020B0604020202020204" pitchFamily="34" charset="0"/>
              </a:rPr>
              <a:t>PREVISIONE</a:t>
            </a:r>
            <a:r>
              <a:rPr lang="it-IT" sz="1425" dirty="0">
                <a:solidFill>
                  <a:schemeClr val="accent1">
                    <a:lumMod val="75000"/>
                  </a:schemeClr>
                </a:solidFill>
                <a:latin typeface="Arial" panose="020B0604020202020204" pitchFamily="34" charset="0"/>
              </a:rPr>
              <a:t>: la macchina addestrata viene usata per predire la lesione</a:t>
            </a:r>
          </a:p>
          <a:p>
            <a:pPr marL="0" indent="0" algn="ctr">
              <a:buNone/>
            </a:pPr>
            <a:endParaRPr lang="it-IT" sz="1425" dirty="0">
              <a:solidFill>
                <a:schemeClr val="accent1">
                  <a:lumMod val="75000"/>
                </a:schemeClr>
              </a:solidFill>
              <a:latin typeface="Arial" panose="020B0604020202020204" pitchFamily="34" charset="0"/>
            </a:endParaRPr>
          </a:p>
          <a:p>
            <a:pPr marL="0" indent="0" algn="just">
              <a:buNone/>
            </a:pPr>
            <a:endParaRPr lang="it-IT" sz="1425" dirty="0">
              <a:solidFill>
                <a:schemeClr val="accent1">
                  <a:lumMod val="75000"/>
                </a:schemeClr>
              </a:solidFill>
              <a:latin typeface="Arial" panose="020B0604020202020204" pitchFamily="34" charset="0"/>
            </a:endParaRPr>
          </a:p>
          <a:p>
            <a:pPr marL="0" indent="0" algn="just">
              <a:buNone/>
            </a:pPr>
            <a:endParaRPr lang="it-IT" sz="1425" dirty="0">
              <a:solidFill>
                <a:schemeClr val="accent1">
                  <a:lumMod val="75000"/>
                </a:schemeClr>
              </a:solidFill>
              <a:latin typeface="Arial" panose="020B0604020202020204" pitchFamily="34" charset="0"/>
            </a:endParaRPr>
          </a:p>
          <a:p>
            <a:pPr marL="0" indent="0" algn="just">
              <a:buNone/>
            </a:pPr>
            <a:endParaRPr lang="it-IT" sz="1425" dirty="0">
              <a:solidFill>
                <a:srgbClr val="222222"/>
              </a:solidFill>
              <a:latin typeface="Arial" panose="020B0604020202020204" pitchFamily="34" charset="0"/>
            </a:endParaRPr>
          </a:p>
          <a:p>
            <a:endParaRPr lang="it-IT" dirty="0"/>
          </a:p>
        </p:txBody>
      </p:sp>
      <p:pic>
        <p:nvPicPr>
          <p:cNvPr id="2" name="Immagine 1">
            <a:extLst>
              <a:ext uri="{FF2B5EF4-FFF2-40B4-BE49-F238E27FC236}">
                <a16:creationId xmlns:a16="http://schemas.microsoft.com/office/drawing/2014/main" id="{6CB066D4-CF3B-60C7-BFEE-A37E2063BC7B}"/>
              </a:ext>
            </a:extLst>
          </p:cNvPr>
          <p:cNvPicPr>
            <a:picLocks noChangeAspect="1"/>
          </p:cNvPicPr>
          <p:nvPr/>
        </p:nvPicPr>
        <p:blipFill>
          <a:blip r:embed="rId3"/>
          <a:stretch>
            <a:fillRect/>
          </a:stretch>
        </p:blipFill>
        <p:spPr>
          <a:xfrm>
            <a:off x="119086" y="0"/>
            <a:ext cx="8192737" cy="2694837"/>
          </a:xfrm>
          <a:prstGeom prst="rect">
            <a:avLst/>
          </a:prstGeom>
        </p:spPr>
      </p:pic>
    </p:spTree>
    <p:extLst>
      <p:ext uri="{BB962C8B-B14F-4D97-AF65-F5344CB8AC3E}">
        <p14:creationId xmlns:p14="http://schemas.microsoft.com/office/powerpoint/2010/main" val="12960437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5A67F27-619C-2B5A-B782-82CE101CEB8C}"/>
              </a:ext>
            </a:extLst>
          </p:cNvPr>
          <p:cNvSpPr>
            <a:spLocks noGrp="1"/>
          </p:cNvSpPr>
          <p:nvPr>
            <p:ph type="title"/>
          </p:nvPr>
        </p:nvSpPr>
        <p:spPr>
          <a:xfrm>
            <a:off x="220122" y="833674"/>
            <a:ext cx="8335241" cy="994172"/>
          </a:xfrm>
        </p:spPr>
        <p:txBody>
          <a:bodyPr>
            <a:normAutofit/>
          </a:bodyPr>
          <a:lstStyle/>
          <a:p>
            <a:pPr algn="ctr"/>
            <a:r>
              <a:rPr lang="it-IT" sz="2100" b="1" dirty="0">
                <a:solidFill>
                  <a:srgbClr val="FF0000"/>
                </a:solidFill>
                <a:latin typeface="Arial" panose="020B0604020202020204" pitchFamily="34" charset="0"/>
                <a:ea typeface="+mn-ea"/>
                <a:cs typeface="+mn-cs"/>
              </a:rPr>
              <a:t>MATERIALI E METODI: </a:t>
            </a:r>
            <a:r>
              <a:rPr lang="it-IT" sz="2100" b="1" dirty="0" err="1">
                <a:solidFill>
                  <a:srgbClr val="FF0000"/>
                </a:solidFill>
                <a:latin typeface="Arial" panose="020B0604020202020204" pitchFamily="34" charset="0"/>
                <a:ea typeface="+mn-ea"/>
                <a:cs typeface="+mn-cs"/>
              </a:rPr>
              <a:t>Pre</a:t>
            </a:r>
            <a:r>
              <a:rPr lang="it-IT" sz="2100" b="1" dirty="0">
                <a:solidFill>
                  <a:srgbClr val="FF0000"/>
                </a:solidFill>
                <a:latin typeface="Arial" panose="020B0604020202020204" pitchFamily="34" charset="0"/>
                <a:ea typeface="+mn-ea"/>
                <a:cs typeface="+mn-cs"/>
              </a:rPr>
              <a:t>-elaborazione di dati</a:t>
            </a:r>
          </a:p>
        </p:txBody>
      </p:sp>
      <p:sp>
        <p:nvSpPr>
          <p:cNvPr id="3" name="Segnaposto contenuto 2">
            <a:extLst>
              <a:ext uri="{FF2B5EF4-FFF2-40B4-BE49-F238E27FC236}">
                <a16:creationId xmlns:a16="http://schemas.microsoft.com/office/drawing/2014/main" id="{1EB2E3E5-A9E9-0C20-AA73-03D4699738B9}"/>
              </a:ext>
            </a:extLst>
          </p:cNvPr>
          <p:cNvSpPr>
            <a:spLocks noGrp="1"/>
          </p:cNvSpPr>
          <p:nvPr>
            <p:ph idx="1"/>
          </p:nvPr>
        </p:nvSpPr>
        <p:spPr>
          <a:xfrm>
            <a:off x="100273" y="1699519"/>
            <a:ext cx="8703758" cy="4301231"/>
          </a:xfrm>
        </p:spPr>
        <p:txBody>
          <a:bodyPr>
            <a:normAutofit/>
          </a:bodyPr>
          <a:lstStyle/>
          <a:p>
            <a:r>
              <a:rPr lang="it-IT" sz="1425" b="1" dirty="0">
                <a:solidFill>
                  <a:srgbClr val="FF0000"/>
                </a:solidFill>
                <a:latin typeface="Arial" panose="020B0604020202020204" pitchFamily="34" charset="0"/>
              </a:rPr>
              <a:t>ARCHIVIAZIONE</a:t>
            </a:r>
            <a:r>
              <a:rPr lang="it-IT" sz="1425" dirty="0">
                <a:solidFill>
                  <a:schemeClr val="accent1">
                    <a:lumMod val="75000"/>
                  </a:schemeClr>
                </a:solidFill>
                <a:latin typeface="Arial" panose="020B0604020202020204" pitchFamily="34" charset="0"/>
              </a:rPr>
              <a:t> in Digital Imaging and </a:t>
            </a:r>
            <a:r>
              <a:rPr lang="it-IT" sz="1425" dirty="0" err="1">
                <a:solidFill>
                  <a:schemeClr val="accent1">
                    <a:lumMod val="75000"/>
                  </a:schemeClr>
                </a:solidFill>
                <a:latin typeface="Arial" panose="020B0604020202020204" pitchFamily="34" charset="0"/>
              </a:rPr>
              <a:t>Communication</a:t>
            </a:r>
            <a:r>
              <a:rPr lang="it-IT" sz="1425" dirty="0">
                <a:solidFill>
                  <a:schemeClr val="accent1">
                    <a:lumMod val="75000"/>
                  </a:schemeClr>
                </a:solidFill>
                <a:latin typeface="Arial" panose="020B0604020202020204" pitchFamily="34" charset="0"/>
              </a:rPr>
              <a:t> in Medicine </a:t>
            </a:r>
            <a:r>
              <a:rPr lang="it-IT" sz="1425" i="1" dirty="0">
                <a:solidFill>
                  <a:schemeClr val="accent1">
                    <a:lumMod val="75000"/>
                  </a:schemeClr>
                </a:solidFill>
                <a:latin typeface="Arial" panose="020B0604020202020204" pitchFamily="34" charset="0"/>
              </a:rPr>
              <a:t>(DICOM)</a:t>
            </a:r>
          </a:p>
          <a:p>
            <a:pPr marL="0" indent="0">
              <a:buNone/>
            </a:pPr>
            <a:r>
              <a:rPr lang="it-IT" sz="1425" i="1" dirty="0">
                <a:solidFill>
                  <a:schemeClr val="accent1">
                    <a:lumMod val="75000"/>
                  </a:schemeClr>
                </a:solidFill>
                <a:latin typeface="Arial" panose="020B0604020202020204" pitchFamily="34" charset="0"/>
              </a:rPr>
              <a:t> </a:t>
            </a:r>
            <a:endParaRPr lang="it-IT" sz="1425" dirty="0">
              <a:solidFill>
                <a:schemeClr val="accent1">
                  <a:lumMod val="75000"/>
                </a:schemeClr>
              </a:solidFill>
              <a:latin typeface="Arial" panose="020B0604020202020204" pitchFamily="34" charset="0"/>
            </a:endParaRPr>
          </a:p>
          <a:p>
            <a:r>
              <a:rPr lang="it-IT" sz="1425" b="1" dirty="0">
                <a:solidFill>
                  <a:srgbClr val="FF0000"/>
                </a:solidFill>
                <a:latin typeface="Arial" panose="020B0604020202020204" pitchFamily="34" charset="0"/>
              </a:rPr>
              <a:t>FORME</a:t>
            </a:r>
            <a:r>
              <a:rPr lang="it-IT" sz="1425" dirty="0">
                <a:solidFill>
                  <a:schemeClr val="accent1">
                    <a:lumMod val="75000"/>
                  </a:schemeClr>
                </a:solidFill>
                <a:latin typeface="Arial" panose="020B0604020202020204" pitchFamily="34" charset="0"/>
              </a:rPr>
              <a:t> 𝑠×ℎ×𝑤 (porzione di immagine) </a:t>
            </a:r>
            <a:r>
              <a:rPr lang="it-IT" sz="1425" b="1" dirty="0">
                <a:solidFill>
                  <a:schemeClr val="accent1">
                    <a:lumMod val="75000"/>
                  </a:schemeClr>
                </a:solidFill>
                <a:latin typeface="Arial" panose="020B0604020202020204" pitchFamily="34" charset="0"/>
              </a:rPr>
              <a:t>𝑠×224×224</a:t>
            </a:r>
            <a:r>
              <a:rPr lang="it-IT" sz="1425" dirty="0">
                <a:solidFill>
                  <a:schemeClr val="accent1">
                    <a:lumMod val="75000"/>
                  </a:schemeClr>
                </a:solidFill>
                <a:latin typeface="Arial" panose="020B0604020202020204" pitchFamily="34" charset="0"/>
              </a:rPr>
              <a:t>: </a:t>
            </a:r>
          </a:p>
          <a:p>
            <a:pPr marL="0" indent="0">
              <a:buNone/>
            </a:pPr>
            <a:r>
              <a:rPr lang="it-IT" sz="1425" b="1" dirty="0">
                <a:solidFill>
                  <a:schemeClr val="accent1">
                    <a:lumMod val="75000"/>
                  </a:schemeClr>
                </a:solidFill>
                <a:latin typeface="Arial" panose="020B0604020202020204" pitchFamily="34" charset="0"/>
              </a:rPr>
              <a:t>s:</a:t>
            </a:r>
            <a:r>
              <a:rPr lang="it-IT" sz="1425" dirty="0">
                <a:solidFill>
                  <a:schemeClr val="accent1">
                    <a:lumMod val="75000"/>
                  </a:schemeClr>
                </a:solidFill>
                <a:latin typeface="Arial" panose="020B0604020202020204" pitchFamily="34" charset="0"/>
              </a:rPr>
              <a:t> numero di sezioni nella serie DICOM;</a:t>
            </a:r>
          </a:p>
          <a:p>
            <a:pPr marL="0" indent="0">
              <a:buNone/>
            </a:pPr>
            <a:r>
              <a:rPr lang="it-IT" sz="1425" b="1" dirty="0">
                <a:solidFill>
                  <a:schemeClr val="accent1">
                    <a:lumMod val="75000"/>
                  </a:schemeClr>
                </a:solidFill>
                <a:latin typeface="Arial" panose="020B0604020202020204" pitchFamily="34" charset="0"/>
              </a:rPr>
              <a:t>h:</a:t>
            </a:r>
            <a:r>
              <a:rPr lang="it-IT" sz="1425" dirty="0">
                <a:solidFill>
                  <a:schemeClr val="accent1">
                    <a:lumMod val="75000"/>
                  </a:schemeClr>
                </a:solidFill>
                <a:latin typeface="Arial" panose="020B0604020202020204" pitchFamily="34" charset="0"/>
              </a:rPr>
              <a:t> altezza;</a:t>
            </a:r>
          </a:p>
          <a:p>
            <a:pPr marL="0" indent="0">
              <a:buNone/>
            </a:pPr>
            <a:r>
              <a:rPr lang="it-IT" sz="1425" b="1" dirty="0">
                <a:solidFill>
                  <a:schemeClr val="accent1">
                    <a:lumMod val="75000"/>
                  </a:schemeClr>
                </a:solidFill>
                <a:latin typeface="Arial" panose="020B0604020202020204" pitchFamily="34" charset="0"/>
              </a:rPr>
              <a:t>𝑤:</a:t>
            </a:r>
            <a:r>
              <a:rPr lang="it-IT" sz="1425" dirty="0">
                <a:solidFill>
                  <a:schemeClr val="accent1">
                    <a:lumMod val="75000"/>
                  </a:schemeClr>
                </a:solidFill>
                <a:latin typeface="Arial" panose="020B0604020202020204" pitchFamily="34" charset="0"/>
              </a:rPr>
              <a:t> larghezza; </a:t>
            </a:r>
          </a:p>
          <a:p>
            <a:pPr marL="0" indent="0">
              <a:buNone/>
            </a:pPr>
            <a:endParaRPr lang="it-IT" sz="1425" dirty="0">
              <a:solidFill>
                <a:schemeClr val="accent1">
                  <a:lumMod val="75000"/>
                </a:schemeClr>
              </a:solidFill>
              <a:latin typeface="Arial" panose="020B0604020202020204" pitchFamily="34" charset="0"/>
            </a:endParaRPr>
          </a:p>
          <a:p>
            <a:r>
              <a:rPr lang="it-IT" sz="1425" b="1" dirty="0">
                <a:solidFill>
                  <a:srgbClr val="FF0000"/>
                </a:solidFill>
                <a:latin typeface="Arial" panose="020B0604020202020204" pitchFamily="34" charset="0"/>
              </a:rPr>
              <a:t>LINGUAGGIO DI PROGRAMMAZIONE</a:t>
            </a:r>
            <a:r>
              <a:rPr lang="it-IT" sz="1425" b="1" dirty="0">
                <a:solidFill>
                  <a:schemeClr val="accent1">
                    <a:lumMod val="75000"/>
                  </a:schemeClr>
                </a:solidFill>
                <a:latin typeface="Arial" panose="020B0604020202020204" pitchFamily="34" charset="0"/>
              </a:rPr>
              <a:t>: </a:t>
            </a:r>
            <a:r>
              <a:rPr lang="it-IT" sz="1425" dirty="0">
                <a:solidFill>
                  <a:schemeClr val="accent1">
                    <a:lumMod val="75000"/>
                  </a:schemeClr>
                </a:solidFill>
                <a:latin typeface="Arial" panose="020B0604020202020204" pitchFamily="34" charset="0"/>
              </a:rPr>
              <a:t>Python versione 3.8; </a:t>
            </a:r>
            <a:r>
              <a:rPr lang="it-IT" sz="1425" b="1" dirty="0">
                <a:solidFill>
                  <a:srgbClr val="FF0000"/>
                </a:solidFill>
                <a:latin typeface="Arial" panose="020B0604020202020204" pitchFamily="34" charset="0"/>
              </a:rPr>
              <a:t>LIBRERIE</a:t>
            </a:r>
            <a:r>
              <a:rPr lang="it-IT" sz="1425" dirty="0">
                <a:solidFill>
                  <a:schemeClr val="accent1">
                    <a:lumMod val="75000"/>
                  </a:schemeClr>
                </a:solidFill>
                <a:latin typeface="Arial" panose="020B0604020202020204" pitchFamily="34" charset="0"/>
              </a:rPr>
              <a:t>: </a:t>
            </a:r>
            <a:r>
              <a:rPr lang="it-IT" sz="1425" i="1" dirty="0" err="1">
                <a:solidFill>
                  <a:schemeClr val="accent1">
                    <a:lumMod val="75000"/>
                  </a:schemeClr>
                </a:solidFill>
                <a:latin typeface="Arial" panose="020B0604020202020204" pitchFamily="34" charset="0"/>
              </a:rPr>
              <a:t>Pydicom</a:t>
            </a:r>
            <a:r>
              <a:rPr lang="it-IT" sz="1425" i="1" dirty="0">
                <a:solidFill>
                  <a:schemeClr val="accent1">
                    <a:lumMod val="75000"/>
                  </a:schemeClr>
                </a:solidFill>
                <a:latin typeface="Arial" panose="020B0604020202020204" pitchFamily="34" charset="0"/>
              </a:rPr>
              <a:t> </a:t>
            </a:r>
            <a:r>
              <a:rPr lang="it-IT" sz="1425" dirty="0">
                <a:solidFill>
                  <a:schemeClr val="accent1">
                    <a:lumMod val="75000"/>
                  </a:schemeClr>
                </a:solidFill>
                <a:latin typeface="Arial" panose="020B0604020202020204" pitchFamily="34" charset="0"/>
              </a:rPr>
              <a:t>e</a:t>
            </a:r>
            <a:r>
              <a:rPr lang="it-IT" sz="1425" i="1" dirty="0">
                <a:solidFill>
                  <a:schemeClr val="accent1">
                    <a:lumMod val="75000"/>
                  </a:schemeClr>
                </a:solidFill>
                <a:latin typeface="Arial" panose="020B0604020202020204" pitchFamily="34" charset="0"/>
              </a:rPr>
              <a:t> </a:t>
            </a:r>
            <a:r>
              <a:rPr lang="it-IT" sz="1425" i="1" dirty="0" err="1">
                <a:solidFill>
                  <a:schemeClr val="accent1">
                    <a:lumMod val="75000"/>
                  </a:schemeClr>
                </a:solidFill>
                <a:latin typeface="Arial" panose="020B0604020202020204" pitchFamily="34" charset="0"/>
              </a:rPr>
              <a:t>Monai</a:t>
            </a:r>
            <a:endParaRPr lang="it-IT" sz="1425" i="1" dirty="0">
              <a:solidFill>
                <a:schemeClr val="accent1">
                  <a:lumMod val="75000"/>
                </a:schemeClr>
              </a:solidFill>
              <a:latin typeface="Arial" panose="020B0604020202020204" pitchFamily="34" charset="0"/>
            </a:endParaRPr>
          </a:p>
          <a:p>
            <a:pPr marL="0" indent="0">
              <a:buNone/>
            </a:pPr>
            <a:endParaRPr lang="it-IT" sz="1425" dirty="0">
              <a:solidFill>
                <a:schemeClr val="accent1">
                  <a:lumMod val="75000"/>
                </a:schemeClr>
              </a:solidFill>
              <a:latin typeface="Arial" panose="020B0604020202020204" pitchFamily="34" charset="0"/>
            </a:endParaRPr>
          </a:p>
          <a:p>
            <a:r>
              <a:rPr lang="it-IT" sz="1425" b="1" dirty="0">
                <a:solidFill>
                  <a:srgbClr val="FF0000"/>
                </a:solidFill>
                <a:latin typeface="Arial" panose="020B0604020202020204" pitchFamily="34" charset="0"/>
              </a:rPr>
              <a:t>NORMALIZZAZIONE DEI PIXEL</a:t>
            </a:r>
            <a:r>
              <a:rPr lang="it-IT" sz="1425" dirty="0">
                <a:solidFill>
                  <a:schemeClr val="accent1">
                    <a:lumMod val="75000"/>
                  </a:schemeClr>
                </a:solidFill>
                <a:latin typeface="Arial" panose="020B0604020202020204" pitchFamily="34" charset="0"/>
              </a:rPr>
              <a:t>: intervallo di intensità di interesse, nella scala dei grigi, per ciascuna lesione al ginocchio</a:t>
            </a:r>
          </a:p>
          <a:p>
            <a:endParaRPr lang="it-IT" sz="1425" dirty="0">
              <a:solidFill>
                <a:schemeClr val="accent1">
                  <a:lumMod val="75000"/>
                </a:schemeClr>
              </a:solidFill>
              <a:latin typeface="Arial" panose="020B0604020202020204" pitchFamily="34" charset="0"/>
            </a:endParaRPr>
          </a:p>
          <a:p>
            <a:pPr marL="0" indent="0">
              <a:buNone/>
            </a:pPr>
            <a:r>
              <a:rPr lang="it-IT" sz="1425" dirty="0">
                <a:solidFill>
                  <a:schemeClr val="accent1">
                    <a:lumMod val="75000"/>
                  </a:schemeClr>
                </a:solidFill>
                <a:latin typeface="Arial" panose="020B0604020202020204" pitchFamily="34" charset="0"/>
              </a:rPr>
              <a:t>-</a:t>
            </a:r>
            <a:r>
              <a:rPr lang="it-IT" sz="1425" b="1" dirty="0">
                <a:solidFill>
                  <a:schemeClr val="accent1">
                    <a:lumMod val="75000"/>
                  </a:schemeClr>
                </a:solidFill>
                <a:latin typeface="Arial" panose="020B0604020202020204" pitchFamily="34" charset="0"/>
              </a:rPr>
              <a:t>Valori esterni: 0</a:t>
            </a:r>
          </a:p>
          <a:p>
            <a:pPr marL="0" indent="0">
              <a:buNone/>
            </a:pPr>
            <a:endParaRPr lang="it-IT" sz="1425" dirty="0">
              <a:solidFill>
                <a:schemeClr val="accent1">
                  <a:lumMod val="75000"/>
                </a:schemeClr>
              </a:solidFill>
              <a:latin typeface="Arial" panose="020B0604020202020204" pitchFamily="34" charset="0"/>
            </a:endParaRPr>
          </a:p>
          <a:p>
            <a:pPr marL="0" indent="0">
              <a:buNone/>
            </a:pPr>
            <a:r>
              <a:rPr lang="it-IT" sz="1425" dirty="0">
                <a:solidFill>
                  <a:schemeClr val="accent1">
                    <a:lumMod val="75000"/>
                  </a:schemeClr>
                </a:solidFill>
                <a:latin typeface="Arial" panose="020B0604020202020204" pitchFamily="34" charset="0"/>
              </a:rPr>
              <a:t>-</a:t>
            </a:r>
            <a:r>
              <a:rPr lang="it-IT" sz="1425" b="1" dirty="0">
                <a:solidFill>
                  <a:srgbClr val="FF0000"/>
                </a:solidFill>
                <a:latin typeface="Arial" panose="020B0604020202020204" pitchFamily="34" charset="0"/>
              </a:rPr>
              <a:t>Fusione</a:t>
            </a:r>
            <a:r>
              <a:rPr lang="it-IT" sz="1425" dirty="0">
                <a:solidFill>
                  <a:schemeClr val="accent1">
                    <a:lumMod val="75000"/>
                  </a:schemeClr>
                </a:solidFill>
                <a:latin typeface="Arial" panose="020B0604020202020204" pitchFamily="34" charset="0"/>
              </a:rPr>
              <a:t> di </a:t>
            </a:r>
            <a:r>
              <a:rPr lang="it-IT" sz="1425" b="1" dirty="0">
                <a:solidFill>
                  <a:schemeClr val="accent1">
                    <a:lumMod val="75000"/>
                  </a:schemeClr>
                </a:solidFill>
                <a:latin typeface="Arial" panose="020B0604020202020204" pitchFamily="34" charset="0"/>
              </a:rPr>
              <a:t>3 diverse rappresentazioni per ogni SLICE </a:t>
            </a:r>
          </a:p>
        </p:txBody>
      </p:sp>
      <p:pic>
        <p:nvPicPr>
          <p:cNvPr id="5" name="Immagine 4" descr="Immagine che contiene schermata, testo, design, arte&#10;&#10;Descrizione generata automaticamente">
            <a:extLst>
              <a:ext uri="{FF2B5EF4-FFF2-40B4-BE49-F238E27FC236}">
                <a16:creationId xmlns:a16="http://schemas.microsoft.com/office/drawing/2014/main" id="{2698CF36-B95F-33DF-DD49-FCD38EEB2B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3487" y="1947551"/>
            <a:ext cx="3890240" cy="1492279"/>
          </a:xfrm>
          <a:prstGeom prst="rect">
            <a:avLst/>
          </a:prstGeom>
        </p:spPr>
      </p:pic>
      <p:sp>
        <p:nvSpPr>
          <p:cNvPr id="6" name="CasellaDiTesto 5">
            <a:extLst>
              <a:ext uri="{FF2B5EF4-FFF2-40B4-BE49-F238E27FC236}">
                <a16:creationId xmlns:a16="http://schemas.microsoft.com/office/drawing/2014/main" id="{4CE49A66-44E0-63E1-6FCF-B9CBBE318E49}"/>
              </a:ext>
            </a:extLst>
          </p:cNvPr>
          <p:cNvSpPr txBox="1"/>
          <p:nvPr/>
        </p:nvSpPr>
        <p:spPr>
          <a:xfrm>
            <a:off x="-15337" y="5787117"/>
            <a:ext cx="9043727" cy="923330"/>
          </a:xfrm>
          <a:prstGeom prst="rect">
            <a:avLst/>
          </a:prstGeom>
          <a:noFill/>
        </p:spPr>
        <p:txBody>
          <a:bodyPr wrap="square">
            <a:spAutoFit/>
          </a:bodyPr>
          <a:lstStyle/>
          <a:p>
            <a:r>
              <a:rPr lang="en-US" i="1" dirty="0"/>
              <a:t>“To the best of our knowledge, this is the first work to propose the use of a preprocessing</a:t>
            </a:r>
          </a:p>
          <a:p>
            <a:r>
              <a:rPr lang="en-US" i="1" dirty="0"/>
              <a:t>phase to extend the channels of each MRI slice and create an enhanced</a:t>
            </a:r>
          </a:p>
          <a:p>
            <a:r>
              <a:rPr lang="en-US" i="1" dirty="0"/>
              <a:t>version of the image useful for identifying knee injuries”</a:t>
            </a:r>
          </a:p>
        </p:txBody>
      </p:sp>
    </p:spTree>
    <p:extLst>
      <p:ext uri="{BB962C8B-B14F-4D97-AF65-F5344CB8AC3E}">
        <p14:creationId xmlns:p14="http://schemas.microsoft.com/office/powerpoint/2010/main" val="27831593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DD631A0-EDB6-EB23-CAEC-109E884ACC8A}"/>
              </a:ext>
            </a:extLst>
          </p:cNvPr>
          <p:cNvSpPr>
            <a:spLocks noGrp="1"/>
          </p:cNvSpPr>
          <p:nvPr>
            <p:ph type="title"/>
          </p:nvPr>
        </p:nvSpPr>
        <p:spPr>
          <a:xfrm>
            <a:off x="1471473" y="1140859"/>
            <a:ext cx="5985214" cy="99019"/>
          </a:xfrm>
        </p:spPr>
        <p:txBody>
          <a:bodyPr>
            <a:normAutofit fontScale="90000"/>
          </a:bodyPr>
          <a:lstStyle/>
          <a:p>
            <a:pPr algn="ctr"/>
            <a:r>
              <a:rPr lang="it-IT" sz="2400" b="1" dirty="0">
                <a:solidFill>
                  <a:srgbClr val="FF0000"/>
                </a:solidFill>
                <a:latin typeface="Arial" panose="020B0604020202020204" pitchFamily="34" charset="0"/>
              </a:rPr>
              <a:t>METODI PROPOSTI</a:t>
            </a:r>
            <a:endParaRPr lang="it-IT" sz="2400" b="1" dirty="0">
              <a:solidFill>
                <a:srgbClr val="FF0000"/>
              </a:solidFill>
            </a:endParaRPr>
          </a:p>
        </p:txBody>
      </p:sp>
      <p:sp>
        <p:nvSpPr>
          <p:cNvPr id="3" name="Segnaposto contenuto 2">
            <a:extLst>
              <a:ext uri="{FF2B5EF4-FFF2-40B4-BE49-F238E27FC236}">
                <a16:creationId xmlns:a16="http://schemas.microsoft.com/office/drawing/2014/main" id="{292FF9FF-7F16-9CAA-1FFD-79339E2B02F6}"/>
              </a:ext>
            </a:extLst>
          </p:cNvPr>
          <p:cNvSpPr>
            <a:spLocks noGrp="1"/>
          </p:cNvSpPr>
          <p:nvPr>
            <p:ph idx="1"/>
          </p:nvPr>
        </p:nvSpPr>
        <p:spPr>
          <a:xfrm>
            <a:off x="1" y="1368028"/>
            <a:ext cx="5166804" cy="4472069"/>
          </a:xfrm>
        </p:spPr>
        <p:txBody>
          <a:bodyPr>
            <a:normAutofit/>
          </a:bodyPr>
          <a:lstStyle/>
          <a:p>
            <a:endParaRPr lang="it-IT" sz="1500" dirty="0">
              <a:solidFill>
                <a:schemeClr val="accent1">
                  <a:lumMod val="75000"/>
                </a:schemeClr>
              </a:solidFill>
              <a:latin typeface="Arial" panose="020B0604020202020204" pitchFamily="34" charset="0"/>
              <a:ea typeface="+mj-ea"/>
              <a:cs typeface="+mj-cs"/>
            </a:endParaRPr>
          </a:p>
          <a:p>
            <a:r>
              <a:rPr lang="it-IT" sz="1500" b="1" dirty="0">
                <a:solidFill>
                  <a:srgbClr val="FF0000"/>
                </a:solidFill>
                <a:latin typeface="Arial" panose="020B0604020202020204" pitchFamily="34" charset="0"/>
                <a:ea typeface="+mj-ea"/>
                <a:cs typeface="+mj-cs"/>
              </a:rPr>
              <a:t>Modello precedente</a:t>
            </a:r>
            <a:r>
              <a:rPr lang="it-IT" sz="1500" dirty="0">
                <a:solidFill>
                  <a:schemeClr val="accent1">
                    <a:lumMod val="75000"/>
                  </a:schemeClr>
                </a:solidFill>
                <a:latin typeface="Arial" panose="020B0604020202020204" pitchFamily="34" charset="0"/>
                <a:ea typeface="+mj-ea"/>
                <a:cs typeface="+mj-cs"/>
              </a:rPr>
              <a:t>→ </a:t>
            </a:r>
            <a:r>
              <a:rPr lang="it-IT" sz="1500" b="1" dirty="0" err="1">
                <a:solidFill>
                  <a:schemeClr val="accent1">
                    <a:lumMod val="75000"/>
                  </a:schemeClr>
                </a:solidFill>
                <a:latin typeface="Arial" panose="020B0604020202020204" pitchFamily="34" charset="0"/>
                <a:ea typeface="+mj-ea"/>
                <a:cs typeface="+mj-cs"/>
              </a:rPr>
              <a:t>MRnet</a:t>
            </a:r>
            <a:r>
              <a:rPr lang="it-IT" sz="1500" dirty="0">
                <a:solidFill>
                  <a:schemeClr val="accent1">
                    <a:lumMod val="75000"/>
                  </a:schemeClr>
                </a:solidFill>
                <a:latin typeface="Arial" panose="020B0604020202020204" pitchFamily="34" charset="0"/>
                <a:ea typeface="+mj-ea"/>
                <a:cs typeface="+mj-cs"/>
              </a:rPr>
              <a:t>, denominato </a:t>
            </a:r>
            <a:r>
              <a:rPr lang="it-IT" sz="1500" b="1" dirty="0" err="1">
                <a:solidFill>
                  <a:schemeClr val="accent1">
                    <a:lumMod val="75000"/>
                  </a:schemeClr>
                </a:solidFill>
                <a:latin typeface="Arial" panose="020B0604020202020204" pitchFamily="34" charset="0"/>
                <a:ea typeface="+mj-ea"/>
                <a:cs typeface="+mj-cs"/>
              </a:rPr>
              <a:t>AlexNET</a:t>
            </a:r>
            <a:r>
              <a:rPr lang="it-IT" sz="1500" dirty="0">
                <a:solidFill>
                  <a:schemeClr val="accent1">
                    <a:lumMod val="75000"/>
                  </a:schemeClr>
                </a:solidFill>
                <a:latin typeface="Arial" panose="020B0604020202020204" pitchFamily="34" charset="0"/>
                <a:ea typeface="+mj-ea"/>
                <a:cs typeface="+mj-cs"/>
              </a:rPr>
              <a:t>: analisi di 1 singola RM per sessione</a:t>
            </a:r>
          </a:p>
          <a:p>
            <a:pPr marL="0" indent="0">
              <a:buNone/>
            </a:pPr>
            <a:endParaRPr lang="it-IT" sz="1500" dirty="0">
              <a:solidFill>
                <a:schemeClr val="accent1">
                  <a:lumMod val="75000"/>
                </a:schemeClr>
              </a:solidFill>
              <a:latin typeface="Arial" panose="020B0604020202020204" pitchFamily="34" charset="0"/>
              <a:ea typeface="+mj-ea"/>
              <a:cs typeface="+mj-cs"/>
            </a:endParaRPr>
          </a:p>
          <a:p>
            <a:pPr marL="0" indent="0">
              <a:buNone/>
            </a:pPr>
            <a:endParaRPr lang="it-IT" sz="1500" dirty="0">
              <a:solidFill>
                <a:schemeClr val="accent1">
                  <a:lumMod val="75000"/>
                </a:schemeClr>
              </a:solidFill>
              <a:latin typeface="Arial" panose="020B0604020202020204" pitchFamily="34" charset="0"/>
              <a:ea typeface="+mj-ea"/>
              <a:cs typeface="+mj-cs"/>
            </a:endParaRPr>
          </a:p>
          <a:p>
            <a:pPr marL="0" indent="0">
              <a:buNone/>
            </a:pPr>
            <a:endParaRPr lang="it-IT" sz="1500" dirty="0">
              <a:solidFill>
                <a:schemeClr val="accent1">
                  <a:lumMod val="75000"/>
                </a:schemeClr>
              </a:solidFill>
              <a:latin typeface="Arial" panose="020B0604020202020204" pitchFamily="34" charset="0"/>
              <a:ea typeface="+mj-ea"/>
              <a:cs typeface="+mj-cs"/>
            </a:endParaRPr>
          </a:p>
          <a:p>
            <a:pPr marL="0" indent="0">
              <a:buNone/>
            </a:pPr>
            <a:endParaRPr lang="it-IT" sz="1500" dirty="0">
              <a:solidFill>
                <a:schemeClr val="accent1">
                  <a:lumMod val="75000"/>
                </a:schemeClr>
              </a:solidFill>
              <a:latin typeface="Arial" panose="020B0604020202020204" pitchFamily="34" charset="0"/>
              <a:ea typeface="+mj-ea"/>
              <a:cs typeface="+mj-cs"/>
            </a:endParaRPr>
          </a:p>
          <a:p>
            <a:r>
              <a:rPr lang="it-IT" sz="1500" b="1" dirty="0">
                <a:solidFill>
                  <a:srgbClr val="FF0000"/>
                </a:solidFill>
                <a:latin typeface="Arial" panose="020B0604020202020204" pitchFamily="34" charset="0"/>
                <a:ea typeface="+mj-ea"/>
                <a:cs typeface="+mj-cs"/>
              </a:rPr>
              <a:t>Nuovo modello elaborato </a:t>
            </a:r>
            <a:r>
              <a:rPr lang="it-IT" sz="1500" dirty="0">
                <a:solidFill>
                  <a:schemeClr val="accent1">
                    <a:lumMod val="75000"/>
                  </a:schemeClr>
                </a:solidFill>
                <a:latin typeface="Arial" panose="020B0604020202020204" pitchFamily="34" charset="0"/>
                <a:ea typeface="+mj-ea"/>
                <a:cs typeface="+mj-cs"/>
              </a:rPr>
              <a:t>→ </a:t>
            </a:r>
            <a:r>
              <a:rPr lang="it-IT" sz="1500" b="1" dirty="0" err="1">
                <a:solidFill>
                  <a:schemeClr val="accent1">
                    <a:lumMod val="75000"/>
                  </a:schemeClr>
                </a:solidFill>
                <a:latin typeface="Arial" panose="020B0604020202020204" pitchFamily="34" charset="0"/>
                <a:ea typeface="+mj-ea"/>
                <a:cs typeface="+mj-cs"/>
              </a:rPr>
              <a:t>KNet</a:t>
            </a:r>
            <a:r>
              <a:rPr lang="it-IT" sz="1500" b="1" dirty="0">
                <a:solidFill>
                  <a:schemeClr val="accent1">
                    <a:lumMod val="75000"/>
                  </a:schemeClr>
                </a:solidFill>
                <a:latin typeface="Arial" panose="020B0604020202020204" pitchFamily="34" charset="0"/>
                <a:ea typeface="+mj-ea"/>
                <a:cs typeface="+mj-cs"/>
              </a:rPr>
              <a:t> multi-stream</a:t>
            </a:r>
            <a:r>
              <a:rPr lang="it-IT" sz="1500" dirty="0">
                <a:solidFill>
                  <a:schemeClr val="accent1">
                    <a:lumMod val="75000"/>
                  </a:schemeClr>
                </a:solidFill>
                <a:latin typeface="Arial" panose="020B0604020202020204" pitchFamily="34" charset="0"/>
                <a:ea typeface="+mj-ea"/>
                <a:cs typeface="+mj-cs"/>
              </a:rPr>
              <a:t>: </a:t>
            </a:r>
            <a:r>
              <a:rPr lang="it-IT" sz="1500" b="1" dirty="0">
                <a:solidFill>
                  <a:schemeClr val="accent1">
                    <a:lumMod val="75000"/>
                  </a:schemeClr>
                </a:solidFill>
                <a:latin typeface="Arial" panose="020B0604020202020204" pitchFamily="34" charset="0"/>
                <a:ea typeface="+mj-ea"/>
                <a:cs typeface="+mj-cs"/>
              </a:rPr>
              <a:t>3 RM </a:t>
            </a:r>
            <a:r>
              <a:rPr lang="it-IT" sz="1500" dirty="0">
                <a:solidFill>
                  <a:schemeClr val="accent1">
                    <a:lumMod val="75000"/>
                  </a:schemeClr>
                </a:solidFill>
                <a:latin typeface="Arial" panose="020B0604020202020204" pitchFamily="34" charset="0"/>
                <a:ea typeface="+mj-ea"/>
                <a:cs typeface="+mj-cs"/>
              </a:rPr>
              <a:t>dello stesso paziente </a:t>
            </a:r>
            <a:r>
              <a:rPr lang="it-IT" sz="1500" b="1" dirty="0">
                <a:solidFill>
                  <a:schemeClr val="accent1">
                    <a:lumMod val="75000"/>
                  </a:schemeClr>
                </a:solidFill>
                <a:latin typeface="Arial" panose="020B0604020202020204" pitchFamily="34" charset="0"/>
                <a:ea typeface="+mj-ea"/>
                <a:cs typeface="+mj-cs"/>
              </a:rPr>
              <a:t>simultaneamente</a:t>
            </a:r>
            <a:r>
              <a:rPr lang="it-IT" sz="1500" dirty="0">
                <a:solidFill>
                  <a:schemeClr val="accent1">
                    <a:lumMod val="75000"/>
                  </a:schemeClr>
                </a:solidFill>
                <a:latin typeface="Arial" panose="020B0604020202020204" pitchFamily="34" charset="0"/>
                <a:ea typeface="+mj-ea"/>
                <a:cs typeface="+mj-cs"/>
              </a:rPr>
              <a:t>, generando una media finale come output</a:t>
            </a:r>
          </a:p>
          <a:p>
            <a:endParaRPr lang="it-IT" sz="1500" dirty="0">
              <a:solidFill>
                <a:schemeClr val="accent1">
                  <a:lumMod val="75000"/>
                </a:schemeClr>
              </a:solidFill>
              <a:latin typeface="Arial" panose="020B0604020202020204" pitchFamily="34" charset="0"/>
              <a:ea typeface="+mj-ea"/>
              <a:cs typeface="+mj-cs"/>
            </a:endParaRPr>
          </a:p>
          <a:p>
            <a:r>
              <a:rPr lang="it-IT" sz="1500" b="1" dirty="0">
                <a:solidFill>
                  <a:srgbClr val="FF0000"/>
                </a:solidFill>
                <a:latin typeface="Arial" panose="020B0604020202020204" pitchFamily="34" charset="0"/>
                <a:ea typeface="+mj-ea"/>
                <a:cs typeface="+mj-cs"/>
              </a:rPr>
              <a:t>CLASSIFICAZIONE DELL’OUTPUT:</a:t>
            </a:r>
          </a:p>
          <a:p>
            <a:pPr marL="0" indent="0">
              <a:buNone/>
            </a:pPr>
            <a:r>
              <a:rPr lang="it-IT" sz="1500" dirty="0">
                <a:solidFill>
                  <a:schemeClr val="accent1">
                    <a:lumMod val="75000"/>
                  </a:schemeClr>
                </a:solidFill>
                <a:latin typeface="Arial" panose="020B0604020202020204" pitchFamily="34" charset="0"/>
                <a:ea typeface="+mj-ea"/>
                <a:cs typeface="+mj-cs"/>
              </a:rPr>
              <a:t>-</a:t>
            </a:r>
            <a:r>
              <a:rPr lang="it-IT" sz="1500" b="1" dirty="0">
                <a:solidFill>
                  <a:srgbClr val="FF0000"/>
                </a:solidFill>
                <a:latin typeface="Arial" panose="020B0604020202020204" pitchFamily="34" charset="0"/>
                <a:ea typeface="+mj-ea"/>
                <a:cs typeface="+mj-cs"/>
              </a:rPr>
              <a:t>0</a:t>
            </a:r>
            <a:r>
              <a:rPr lang="it-IT" sz="1500" dirty="0">
                <a:solidFill>
                  <a:schemeClr val="accent1">
                    <a:lumMod val="75000"/>
                  </a:schemeClr>
                </a:solidFill>
                <a:latin typeface="Arial" panose="020B0604020202020204" pitchFamily="34" charset="0"/>
                <a:ea typeface="+mj-ea"/>
                <a:cs typeface="+mj-cs"/>
              </a:rPr>
              <a:t>: ginocchio </a:t>
            </a:r>
            <a:r>
              <a:rPr lang="it-IT" sz="1500" b="1" dirty="0">
                <a:solidFill>
                  <a:schemeClr val="accent1">
                    <a:lumMod val="75000"/>
                  </a:schemeClr>
                </a:solidFill>
                <a:latin typeface="Arial" panose="020B0604020202020204" pitchFamily="34" charset="0"/>
                <a:ea typeface="+mj-ea"/>
                <a:cs typeface="+mj-cs"/>
              </a:rPr>
              <a:t>intatto </a:t>
            </a:r>
          </a:p>
          <a:p>
            <a:pPr marL="0" indent="0">
              <a:buNone/>
            </a:pPr>
            <a:r>
              <a:rPr lang="it-IT" sz="1500" dirty="0">
                <a:solidFill>
                  <a:schemeClr val="accent1">
                    <a:lumMod val="75000"/>
                  </a:schemeClr>
                </a:solidFill>
                <a:latin typeface="Arial" panose="020B0604020202020204" pitchFamily="34" charset="0"/>
                <a:ea typeface="+mj-ea"/>
                <a:cs typeface="+mj-cs"/>
              </a:rPr>
              <a:t>-</a:t>
            </a:r>
            <a:r>
              <a:rPr lang="it-IT" sz="1500" b="1" dirty="0">
                <a:solidFill>
                  <a:srgbClr val="FF0000"/>
                </a:solidFill>
                <a:latin typeface="Arial" panose="020B0604020202020204" pitchFamily="34" charset="0"/>
                <a:ea typeface="+mj-ea"/>
                <a:cs typeface="+mj-cs"/>
              </a:rPr>
              <a:t>1</a:t>
            </a:r>
            <a:r>
              <a:rPr lang="it-IT" sz="1500" dirty="0">
                <a:solidFill>
                  <a:schemeClr val="accent1">
                    <a:lumMod val="75000"/>
                  </a:schemeClr>
                </a:solidFill>
                <a:latin typeface="Arial" panose="020B0604020202020204" pitchFamily="34" charset="0"/>
                <a:ea typeface="+mj-ea"/>
                <a:cs typeface="+mj-cs"/>
              </a:rPr>
              <a:t>: ginocchio </a:t>
            </a:r>
            <a:r>
              <a:rPr lang="it-IT" sz="1500" b="1" dirty="0">
                <a:solidFill>
                  <a:schemeClr val="accent1">
                    <a:lumMod val="75000"/>
                  </a:schemeClr>
                </a:solidFill>
                <a:latin typeface="Arial" panose="020B0604020202020204" pitchFamily="34" charset="0"/>
                <a:ea typeface="+mj-ea"/>
                <a:cs typeface="+mj-cs"/>
              </a:rPr>
              <a:t>infortunato</a:t>
            </a:r>
            <a:r>
              <a:rPr lang="it-IT" sz="1500" dirty="0">
                <a:solidFill>
                  <a:schemeClr val="accent1">
                    <a:lumMod val="75000"/>
                  </a:schemeClr>
                </a:solidFill>
                <a:latin typeface="Arial" panose="020B0604020202020204" pitchFamily="34" charset="0"/>
                <a:ea typeface="+mj-ea"/>
                <a:cs typeface="+mj-cs"/>
              </a:rPr>
              <a:t> a seconda della lesione analizzata dalla CNN</a:t>
            </a:r>
          </a:p>
        </p:txBody>
      </p:sp>
      <p:pic>
        <p:nvPicPr>
          <p:cNvPr id="5" name="Immagine 4" descr="Immagine che contiene diagramma, schermata, Diagramma">
            <a:extLst>
              <a:ext uri="{FF2B5EF4-FFF2-40B4-BE49-F238E27FC236}">
                <a16:creationId xmlns:a16="http://schemas.microsoft.com/office/drawing/2014/main" id="{A119B43B-EC1A-809B-9AF0-2B73965DBE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5274" y="1368027"/>
            <a:ext cx="3613969" cy="1480041"/>
          </a:xfrm>
          <a:prstGeom prst="rect">
            <a:avLst/>
          </a:prstGeom>
        </p:spPr>
      </p:pic>
      <p:pic>
        <p:nvPicPr>
          <p:cNvPr id="7" name="Immagine 6" descr="Immagine che contiene schermata, diagramma">
            <a:extLst>
              <a:ext uri="{FF2B5EF4-FFF2-40B4-BE49-F238E27FC236}">
                <a16:creationId xmlns:a16="http://schemas.microsoft.com/office/drawing/2014/main" id="{38E15158-9798-0527-22E1-23EC491CE1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6375" y="3756604"/>
            <a:ext cx="3475608" cy="2083493"/>
          </a:xfrm>
          <a:prstGeom prst="rect">
            <a:avLst/>
          </a:prstGeom>
        </p:spPr>
      </p:pic>
      <p:sp>
        <p:nvSpPr>
          <p:cNvPr id="6" name="Freccia a destra 5">
            <a:extLst>
              <a:ext uri="{FF2B5EF4-FFF2-40B4-BE49-F238E27FC236}">
                <a16:creationId xmlns:a16="http://schemas.microsoft.com/office/drawing/2014/main" id="{79DFE675-7A50-95A1-AE0E-D27B45199BA5}"/>
              </a:ext>
            </a:extLst>
          </p:cNvPr>
          <p:cNvSpPr/>
          <p:nvPr/>
        </p:nvSpPr>
        <p:spPr>
          <a:xfrm>
            <a:off x="3942796" y="1855989"/>
            <a:ext cx="1258409" cy="50602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8" name="Freccia a destra 7">
            <a:extLst>
              <a:ext uri="{FF2B5EF4-FFF2-40B4-BE49-F238E27FC236}">
                <a16:creationId xmlns:a16="http://schemas.microsoft.com/office/drawing/2014/main" id="{DD1D2FA7-A285-CB1F-92C7-8F2E8D85BE6F}"/>
              </a:ext>
            </a:extLst>
          </p:cNvPr>
          <p:cNvSpPr/>
          <p:nvPr/>
        </p:nvSpPr>
        <p:spPr>
          <a:xfrm>
            <a:off x="3925596" y="4083175"/>
            <a:ext cx="1258409" cy="50602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350"/>
          </a:p>
        </p:txBody>
      </p:sp>
    </p:spTree>
    <p:extLst>
      <p:ext uri="{BB962C8B-B14F-4D97-AF65-F5344CB8AC3E}">
        <p14:creationId xmlns:p14="http://schemas.microsoft.com/office/powerpoint/2010/main" val="1253234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42F7929-3FAD-1331-59D3-C1A134B0E09E}"/>
              </a:ext>
            </a:extLst>
          </p:cNvPr>
          <p:cNvSpPr>
            <a:spLocks noGrp="1"/>
          </p:cNvSpPr>
          <p:nvPr>
            <p:ph type="title"/>
          </p:nvPr>
        </p:nvSpPr>
        <p:spPr>
          <a:xfrm>
            <a:off x="278924" y="763679"/>
            <a:ext cx="7886700" cy="994172"/>
          </a:xfrm>
        </p:spPr>
        <p:txBody>
          <a:bodyPr/>
          <a:lstStyle/>
          <a:p>
            <a:pPr algn="ctr"/>
            <a:r>
              <a:rPr lang="it-IT" sz="3300" b="1" dirty="0">
                <a:solidFill>
                  <a:srgbClr val="FF0000"/>
                </a:solidFill>
                <a:latin typeface="Arial" panose="020B0604020202020204" pitchFamily="34" charset="0"/>
                <a:ea typeface="+mn-ea"/>
                <a:cs typeface="+mn-cs"/>
              </a:rPr>
              <a:t>DATASET</a:t>
            </a:r>
            <a:endParaRPr lang="it-IT" dirty="0"/>
          </a:p>
        </p:txBody>
      </p:sp>
      <p:sp>
        <p:nvSpPr>
          <p:cNvPr id="3" name="Segnaposto contenuto 2">
            <a:extLst>
              <a:ext uri="{FF2B5EF4-FFF2-40B4-BE49-F238E27FC236}">
                <a16:creationId xmlns:a16="http://schemas.microsoft.com/office/drawing/2014/main" id="{DBC5CCD0-84CA-E6F5-DC2A-26A5485F451F}"/>
              </a:ext>
            </a:extLst>
          </p:cNvPr>
          <p:cNvSpPr>
            <a:spLocks noGrp="1"/>
          </p:cNvSpPr>
          <p:nvPr>
            <p:ph idx="1"/>
          </p:nvPr>
        </p:nvSpPr>
        <p:spPr>
          <a:xfrm>
            <a:off x="137053" y="1515342"/>
            <a:ext cx="8778347" cy="4485408"/>
          </a:xfrm>
        </p:spPr>
        <p:txBody>
          <a:bodyPr>
            <a:normAutofit/>
          </a:bodyPr>
          <a:lstStyle/>
          <a:p>
            <a:pPr marL="0" indent="0">
              <a:buNone/>
            </a:pPr>
            <a:r>
              <a:rPr lang="it-IT" sz="1350" dirty="0">
                <a:solidFill>
                  <a:schemeClr val="accent1"/>
                </a:solidFill>
                <a:latin typeface="Arial" panose="020B0604020202020204" pitchFamily="34" charset="0"/>
              </a:rPr>
              <a:t>-</a:t>
            </a:r>
            <a:r>
              <a:rPr lang="it-IT" sz="1350" b="1" dirty="0">
                <a:solidFill>
                  <a:schemeClr val="accent1"/>
                </a:solidFill>
                <a:latin typeface="Arial" panose="020B0604020202020204" pitchFamily="34" charset="0"/>
              </a:rPr>
              <a:t> </a:t>
            </a:r>
            <a:r>
              <a:rPr lang="it-IT" sz="1350" b="1" dirty="0">
                <a:solidFill>
                  <a:srgbClr val="FF0000"/>
                </a:solidFill>
                <a:latin typeface="Arial" panose="020B0604020202020204" pitchFamily="34" charset="0"/>
              </a:rPr>
              <a:t>RM</a:t>
            </a:r>
            <a:r>
              <a:rPr lang="it-IT" sz="1350" dirty="0">
                <a:solidFill>
                  <a:schemeClr val="accent1"/>
                </a:solidFill>
                <a:latin typeface="Arial" panose="020B0604020202020204" pitchFamily="34" charset="0"/>
              </a:rPr>
              <a:t>→  Centro Medico </a:t>
            </a:r>
            <a:r>
              <a:rPr lang="it-IT" sz="1350" dirty="0" err="1">
                <a:solidFill>
                  <a:schemeClr val="accent1"/>
                </a:solidFill>
                <a:latin typeface="Arial" panose="020B0604020202020204" pitchFamily="34" charset="0"/>
              </a:rPr>
              <a:t>Fisiocard</a:t>
            </a:r>
            <a:r>
              <a:rPr lang="it-IT" sz="1350" dirty="0">
                <a:solidFill>
                  <a:schemeClr val="accent1"/>
                </a:solidFill>
                <a:latin typeface="Arial" panose="020B0604020202020204" pitchFamily="34" charset="0"/>
              </a:rPr>
              <a:t> di Roma (01/2014-10/2022)</a:t>
            </a:r>
          </a:p>
          <a:p>
            <a:pPr marL="0" indent="0">
              <a:buNone/>
            </a:pPr>
            <a:endParaRPr lang="it-IT" sz="1350" b="1" dirty="0">
              <a:solidFill>
                <a:schemeClr val="accent1"/>
              </a:solidFill>
              <a:latin typeface="Arial" panose="020B0604020202020204" pitchFamily="34" charset="0"/>
            </a:endParaRPr>
          </a:p>
          <a:p>
            <a:pPr marL="0" indent="0">
              <a:buNone/>
            </a:pPr>
            <a:r>
              <a:rPr lang="it-IT" sz="1350" dirty="0">
                <a:solidFill>
                  <a:schemeClr val="accent1"/>
                </a:solidFill>
                <a:latin typeface="Arial" panose="020B0604020202020204" pitchFamily="34" charset="0"/>
              </a:rPr>
              <a:t>-</a:t>
            </a:r>
            <a:r>
              <a:rPr lang="it-IT" sz="1350" b="1" dirty="0">
                <a:solidFill>
                  <a:schemeClr val="accent1"/>
                </a:solidFill>
                <a:latin typeface="Arial" panose="020B0604020202020204" pitchFamily="34" charset="0"/>
              </a:rPr>
              <a:t> </a:t>
            </a:r>
            <a:r>
              <a:rPr lang="it-IT" sz="1350" b="1" dirty="0">
                <a:solidFill>
                  <a:srgbClr val="FF0000"/>
                </a:solidFill>
                <a:latin typeface="Arial" panose="020B0604020202020204" pitchFamily="34" charset="0"/>
              </a:rPr>
              <a:t>DATASET → 401 lesioni (71,1%) : </a:t>
            </a:r>
          </a:p>
          <a:p>
            <a:r>
              <a:rPr lang="it-IT" sz="1350" b="1" dirty="0">
                <a:solidFill>
                  <a:schemeClr val="accent1"/>
                </a:solidFill>
                <a:latin typeface="Arial" panose="020B0604020202020204" pitchFamily="34" charset="0"/>
              </a:rPr>
              <a:t>177 </a:t>
            </a:r>
            <a:r>
              <a:rPr lang="it-IT" sz="1350" dirty="0">
                <a:solidFill>
                  <a:schemeClr val="accent1"/>
                </a:solidFill>
                <a:latin typeface="Arial" panose="020B0604020202020204" pitchFamily="34" charset="0"/>
              </a:rPr>
              <a:t>lesioni del </a:t>
            </a:r>
            <a:r>
              <a:rPr lang="it-IT" sz="1350" u="sng" dirty="0">
                <a:solidFill>
                  <a:schemeClr val="accent1"/>
                </a:solidFill>
                <a:latin typeface="Arial" panose="020B0604020202020204" pitchFamily="34" charset="0"/>
              </a:rPr>
              <a:t>menisco </a:t>
            </a:r>
            <a:r>
              <a:rPr lang="it-IT" sz="1350" b="1" dirty="0">
                <a:solidFill>
                  <a:schemeClr val="accent1"/>
                </a:solidFill>
                <a:latin typeface="Arial" panose="020B0604020202020204" pitchFamily="34" charset="0"/>
              </a:rPr>
              <a:t>(31,3%) </a:t>
            </a:r>
            <a:endParaRPr lang="it-IT" sz="1350" dirty="0">
              <a:solidFill>
                <a:schemeClr val="accent1"/>
              </a:solidFill>
              <a:latin typeface="Arial" panose="020B0604020202020204" pitchFamily="34" charset="0"/>
            </a:endParaRPr>
          </a:p>
          <a:p>
            <a:r>
              <a:rPr lang="it-IT" sz="1350" b="1" dirty="0">
                <a:solidFill>
                  <a:schemeClr val="accent1"/>
                </a:solidFill>
                <a:latin typeface="Arial" panose="020B0604020202020204" pitchFamily="34" charset="0"/>
              </a:rPr>
              <a:t>162 </a:t>
            </a:r>
            <a:r>
              <a:rPr lang="it-IT" sz="1350" u="sng" dirty="0">
                <a:solidFill>
                  <a:schemeClr val="accent1"/>
                </a:solidFill>
                <a:latin typeface="Arial" panose="020B0604020202020204" pitchFamily="34" charset="0"/>
              </a:rPr>
              <a:t>edema</a:t>
            </a:r>
            <a:r>
              <a:rPr lang="it-IT" sz="1350" dirty="0">
                <a:solidFill>
                  <a:schemeClr val="accent1"/>
                </a:solidFill>
                <a:latin typeface="Arial" panose="020B0604020202020204" pitchFamily="34" charset="0"/>
              </a:rPr>
              <a:t> osseo </a:t>
            </a:r>
            <a:r>
              <a:rPr lang="it-IT" sz="1350" b="1" dirty="0">
                <a:solidFill>
                  <a:schemeClr val="accent1"/>
                </a:solidFill>
                <a:latin typeface="Arial" panose="020B0604020202020204" pitchFamily="34" charset="0"/>
              </a:rPr>
              <a:t>(28,7%) </a:t>
            </a:r>
            <a:endParaRPr lang="it-IT" sz="1350" dirty="0">
              <a:solidFill>
                <a:schemeClr val="accent1"/>
              </a:solidFill>
              <a:latin typeface="Arial" panose="020B0604020202020204" pitchFamily="34" charset="0"/>
            </a:endParaRPr>
          </a:p>
          <a:p>
            <a:r>
              <a:rPr lang="it-IT" sz="1350" b="1" dirty="0">
                <a:solidFill>
                  <a:schemeClr val="accent1"/>
                </a:solidFill>
                <a:latin typeface="Arial" panose="020B0604020202020204" pitchFamily="34" charset="0"/>
              </a:rPr>
              <a:t>114 </a:t>
            </a:r>
            <a:r>
              <a:rPr lang="it-IT" sz="1350" u="sng" dirty="0">
                <a:solidFill>
                  <a:schemeClr val="accent1"/>
                </a:solidFill>
                <a:latin typeface="Arial" panose="020B0604020202020204" pitchFamily="34" charset="0"/>
              </a:rPr>
              <a:t>altre</a:t>
            </a:r>
            <a:r>
              <a:rPr lang="it-IT" sz="1350" dirty="0">
                <a:solidFill>
                  <a:schemeClr val="accent1"/>
                </a:solidFill>
                <a:latin typeface="Arial" panose="020B0604020202020204" pitchFamily="34" charset="0"/>
              </a:rPr>
              <a:t> anomalie (cisti di Baker, lesione legamenti collaterali...) </a:t>
            </a:r>
            <a:r>
              <a:rPr lang="it-IT" sz="1350" b="1" dirty="0">
                <a:solidFill>
                  <a:schemeClr val="accent1"/>
                </a:solidFill>
                <a:latin typeface="Arial" panose="020B0604020202020204" pitchFamily="34" charset="0"/>
              </a:rPr>
              <a:t>(20,2%)</a:t>
            </a:r>
            <a:r>
              <a:rPr lang="it-IT" sz="1350" dirty="0">
                <a:solidFill>
                  <a:schemeClr val="accent1"/>
                </a:solidFill>
                <a:latin typeface="Arial" panose="020B0604020202020204" pitchFamily="34" charset="0"/>
              </a:rPr>
              <a:t> </a:t>
            </a:r>
          </a:p>
          <a:p>
            <a:r>
              <a:rPr lang="it-IT" sz="1350" b="1" dirty="0">
                <a:solidFill>
                  <a:schemeClr val="accent1"/>
                </a:solidFill>
                <a:latin typeface="Arial" panose="020B0604020202020204" pitchFamily="34" charset="0"/>
              </a:rPr>
              <a:t>52 </a:t>
            </a:r>
            <a:r>
              <a:rPr lang="it-IT" sz="1350" dirty="0">
                <a:solidFill>
                  <a:schemeClr val="accent1"/>
                </a:solidFill>
                <a:latin typeface="Arial" panose="020B0604020202020204" pitchFamily="34" charset="0"/>
              </a:rPr>
              <a:t>lesioni del </a:t>
            </a:r>
            <a:r>
              <a:rPr lang="it-IT" sz="1350" u="sng" dirty="0">
                <a:solidFill>
                  <a:schemeClr val="accent1"/>
                </a:solidFill>
                <a:latin typeface="Arial" panose="020B0604020202020204" pitchFamily="34" charset="0"/>
              </a:rPr>
              <a:t>menisco</a:t>
            </a:r>
            <a:r>
              <a:rPr lang="it-IT" sz="1350" dirty="0">
                <a:solidFill>
                  <a:schemeClr val="accent1"/>
                </a:solidFill>
                <a:latin typeface="Arial" panose="020B0604020202020204" pitchFamily="34" charset="0"/>
              </a:rPr>
              <a:t> ed </a:t>
            </a:r>
            <a:r>
              <a:rPr lang="it-IT" sz="1350" u="sng" dirty="0">
                <a:solidFill>
                  <a:schemeClr val="accent1"/>
                </a:solidFill>
                <a:latin typeface="Arial" panose="020B0604020202020204" pitchFamily="34" charset="0"/>
              </a:rPr>
              <a:t>edema</a:t>
            </a:r>
            <a:r>
              <a:rPr lang="it-IT" sz="1350" dirty="0">
                <a:solidFill>
                  <a:schemeClr val="accent1"/>
                </a:solidFill>
                <a:latin typeface="Arial" panose="020B0604020202020204" pitchFamily="34" charset="0"/>
              </a:rPr>
              <a:t> osseo </a:t>
            </a:r>
            <a:r>
              <a:rPr lang="it-IT" sz="1350" u="sng" dirty="0">
                <a:solidFill>
                  <a:schemeClr val="accent1"/>
                </a:solidFill>
                <a:latin typeface="Arial" panose="020B0604020202020204" pitchFamily="34" charset="0"/>
              </a:rPr>
              <a:t>contemporaneamente </a:t>
            </a:r>
            <a:r>
              <a:rPr lang="it-IT" sz="1350" b="1" dirty="0">
                <a:solidFill>
                  <a:schemeClr val="accent1"/>
                </a:solidFill>
                <a:latin typeface="Arial" panose="020B0604020202020204" pitchFamily="34" charset="0"/>
              </a:rPr>
              <a:t>(9,2%) </a:t>
            </a:r>
            <a:endParaRPr lang="it-IT" sz="1350" u="sng" dirty="0">
              <a:solidFill>
                <a:schemeClr val="accent1"/>
              </a:solidFill>
              <a:latin typeface="Arial" panose="020B0604020202020204" pitchFamily="34" charset="0"/>
            </a:endParaRPr>
          </a:p>
          <a:p>
            <a:endParaRPr lang="it-IT" sz="1350" dirty="0">
              <a:solidFill>
                <a:schemeClr val="accent1"/>
              </a:solidFill>
              <a:latin typeface="Arial" panose="020B0604020202020204" pitchFamily="34" charset="0"/>
            </a:endParaRPr>
          </a:p>
          <a:p>
            <a:pPr marL="0" indent="0">
              <a:buNone/>
            </a:pPr>
            <a:r>
              <a:rPr lang="it-IT" sz="1350" dirty="0">
                <a:solidFill>
                  <a:schemeClr val="accent1"/>
                </a:solidFill>
                <a:latin typeface="Arial" panose="020B0604020202020204" pitchFamily="34" charset="0"/>
              </a:rPr>
              <a:t>-Esclusi i pazienti con </a:t>
            </a:r>
            <a:r>
              <a:rPr lang="it-IT" sz="1350" b="1" dirty="0">
                <a:solidFill>
                  <a:srgbClr val="FF0000"/>
                </a:solidFill>
                <a:latin typeface="Arial" panose="020B0604020202020204" pitchFamily="34" charset="0"/>
              </a:rPr>
              <a:t>interventi chirurgici </a:t>
            </a:r>
            <a:r>
              <a:rPr lang="it-IT" sz="1350" dirty="0">
                <a:solidFill>
                  <a:schemeClr val="accent1"/>
                </a:solidFill>
                <a:latin typeface="Arial" panose="020B0604020202020204" pitchFamily="34" charset="0"/>
              </a:rPr>
              <a:t>pregressi al ginocchio</a:t>
            </a:r>
          </a:p>
          <a:p>
            <a:pPr marL="0" indent="0">
              <a:buNone/>
            </a:pPr>
            <a:endParaRPr lang="it-IT" sz="1350" dirty="0">
              <a:solidFill>
                <a:schemeClr val="accent1"/>
              </a:solidFill>
              <a:latin typeface="Arial" panose="020B0604020202020204" pitchFamily="34" charset="0"/>
            </a:endParaRPr>
          </a:p>
          <a:p>
            <a:pPr marL="0" indent="0">
              <a:buNone/>
            </a:pPr>
            <a:r>
              <a:rPr lang="it-IT" sz="1350" dirty="0">
                <a:solidFill>
                  <a:schemeClr val="accent1"/>
                </a:solidFill>
                <a:latin typeface="Arial" panose="020B0604020202020204" pitchFamily="34" charset="0"/>
              </a:rPr>
              <a:t>- </a:t>
            </a:r>
            <a:r>
              <a:rPr lang="it-IT" sz="1350" b="1" dirty="0">
                <a:solidFill>
                  <a:schemeClr val="accent1"/>
                </a:solidFill>
                <a:latin typeface="Arial" panose="020B0604020202020204" pitchFamily="34" charset="0"/>
              </a:rPr>
              <a:t>TRAINING SET: </a:t>
            </a:r>
            <a:r>
              <a:rPr lang="it-IT" sz="1350" dirty="0">
                <a:solidFill>
                  <a:schemeClr val="accent1"/>
                </a:solidFill>
                <a:latin typeface="Arial" panose="020B0604020202020204" pitchFamily="34" charset="0"/>
              </a:rPr>
              <a:t>466 esami (430 pazienti); </a:t>
            </a:r>
            <a:r>
              <a:rPr lang="it-IT" sz="1350" b="1" dirty="0">
                <a:solidFill>
                  <a:schemeClr val="accent1"/>
                </a:solidFill>
                <a:latin typeface="Arial" panose="020B0604020202020204" pitchFamily="34" charset="0"/>
              </a:rPr>
              <a:t>TEST SET: </a:t>
            </a:r>
            <a:r>
              <a:rPr lang="it-IT" sz="1350" dirty="0">
                <a:solidFill>
                  <a:schemeClr val="accent1"/>
                </a:solidFill>
                <a:latin typeface="Arial" panose="020B0604020202020204" pitchFamily="34" charset="0"/>
              </a:rPr>
              <a:t>98 esami (98 pazienti);</a:t>
            </a:r>
          </a:p>
          <a:p>
            <a:pPr marL="0" indent="0">
              <a:buNone/>
            </a:pPr>
            <a:endParaRPr lang="it-IT" sz="1350" dirty="0">
              <a:solidFill>
                <a:schemeClr val="accent1"/>
              </a:solidFill>
              <a:latin typeface="Arial" panose="020B0604020202020204" pitchFamily="34" charset="0"/>
            </a:endParaRPr>
          </a:p>
          <a:p>
            <a:pPr marL="0" indent="0">
              <a:buNone/>
            </a:pPr>
            <a:r>
              <a:rPr lang="it-IT" sz="1350" dirty="0">
                <a:solidFill>
                  <a:schemeClr val="accent1"/>
                </a:solidFill>
                <a:latin typeface="Arial" panose="020B0604020202020204" pitchFamily="34" charset="0"/>
              </a:rPr>
              <a:t>-</a:t>
            </a:r>
            <a:r>
              <a:rPr lang="it-IT" sz="1350" b="1" dirty="0">
                <a:solidFill>
                  <a:srgbClr val="FF0000"/>
                </a:solidFill>
                <a:latin typeface="Arial" panose="020B0604020202020204" pitchFamily="34" charset="0"/>
              </a:rPr>
              <a:t>3 COMBINAZIONI IDEALI </a:t>
            </a:r>
            <a:r>
              <a:rPr lang="it-IT" sz="1350" dirty="0">
                <a:solidFill>
                  <a:schemeClr val="accent1"/>
                </a:solidFill>
                <a:latin typeface="Arial" panose="020B0604020202020204" pitchFamily="34" charset="0"/>
              </a:rPr>
              <a:t>per lesione:</a:t>
            </a:r>
          </a:p>
          <a:p>
            <a:r>
              <a:rPr lang="it-IT" sz="1350" b="1" dirty="0">
                <a:solidFill>
                  <a:schemeClr val="accent1"/>
                </a:solidFill>
              </a:rPr>
              <a:t>T1 sagittale</a:t>
            </a:r>
            <a:r>
              <a:rPr lang="it-IT" sz="1350" dirty="0">
                <a:solidFill>
                  <a:schemeClr val="accent1"/>
                </a:solidFill>
              </a:rPr>
              <a:t>, </a:t>
            </a:r>
            <a:r>
              <a:rPr lang="it-IT" sz="1350" b="1" dirty="0">
                <a:solidFill>
                  <a:schemeClr val="accent1"/>
                </a:solidFill>
              </a:rPr>
              <a:t>T2 sagittale </a:t>
            </a:r>
            <a:r>
              <a:rPr lang="it-IT" sz="1350" dirty="0">
                <a:solidFill>
                  <a:schemeClr val="accent1"/>
                </a:solidFill>
              </a:rPr>
              <a:t>e </a:t>
            </a:r>
            <a:r>
              <a:rPr lang="it-IT" sz="1350" b="1" dirty="0">
                <a:solidFill>
                  <a:schemeClr val="accent1"/>
                </a:solidFill>
              </a:rPr>
              <a:t>ibrido coronale</a:t>
            </a:r>
            <a:r>
              <a:rPr lang="it-IT" sz="1350" b="1" dirty="0">
                <a:solidFill>
                  <a:schemeClr val="accent1"/>
                </a:solidFill>
                <a:latin typeface="Arial" panose="020B0604020202020204" pitchFamily="34" charset="0"/>
              </a:rPr>
              <a:t> </a:t>
            </a:r>
            <a:r>
              <a:rPr lang="it-IT" sz="1350" dirty="0">
                <a:solidFill>
                  <a:schemeClr val="accent1"/>
                </a:solidFill>
                <a:latin typeface="Arial" panose="020B0604020202020204" pitchFamily="34" charset="0"/>
              </a:rPr>
              <a:t>→ Lesioni del </a:t>
            </a:r>
            <a:r>
              <a:rPr lang="it-IT" sz="1350" u="sng" dirty="0">
                <a:solidFill>
                  <a:schemeClr val="accent1"/>
                </a:solidFill>
                <a:latin typeface="Arial" panose="020B0604020202020204" pitchFamily="34" charset="0"/>
              </a:rPr>
              <a:t>menisco</a:t>
            </a:r>
            <a:r>
              <a:rPr lang="it-IT" sz="1350" dirty="0">
                <a:solidFill>
                  <a:schemeClr val="accent1"/>
                </a:solidFill>
                <a:latin typeface="Arial" panose="020B0604020202020204" pitchFamily="34" charset="0"/>
              </a:rPr>
              <a:t>; </a:t>
            </a:r>
            <a:r>
              <a:rPr lang="it-IT" sz="1350" u="sng" dirty="0">
                <a:solidFill>
                  <a:schemeClr val="accent1"/>
                </a:solidFill>
                <a:latin typeface="Arial" panose="020B0604020202020204" pitchFamily="34" charset="0"/>
              </a:rPr>
              <a:t>Edema</a:t>
            </a:r>
            <a:r>
              <a:rPr lang="it-IT" sz="1350" dirty="0">
                <a:solidFill>
                  <a:schemeClr val="accent1"/>
                </a:solidFill>
                <a:latin typeface="Arial" panose="020B0604020202020204" pitchFamily="34" charset="0"/>
              </a:rPr>
              <a:t> Osseo</a:t>
            </a:r>
          </a:p>
          <a:p>
            <a:r>
              <a:rPr lang="it-IT" sz="1350" b="1" dirty="0">
                <a:solidFill>
                  <a:schemeClr val="accent1"/>
                </a:solidFill>
              </a:rPr>
              <a:t>T2 assiale, ibrido coronale e T1 sagittale</a:t>
            </a:r>
            <a:r>
              <a:rPr lang="it-IT" sz="1350" b="1" dirty="0">
                <a:solidFill>
                  <a:schemeClr val="accent1"/>
                </a:solidFill>
                <a:latin typeface="Arial" panose="020B0604020202020204" pitchFamily="34" charset="0"/>
              </a:rPr>
              <a:t> </a:t>
            </a:r>
            <a:r>
              <a:rPr lang="it-IT" sz="1350" dirty="0">
                <a:solidFill>
                  <a:schemeClr val="accent1"/>
                </a:solidFill>
                <a:latin typeface="Arial" panose="020B0604020202020204" pitchFamily="34" charset="0"/>
              </a:rPr>
              <a:t>→ anomalie </a:t>
            </a:r>
            <a:r>
              <a:rPr lang="it-IT" sz="1350" u="sng" dirty="0">
                <a:solidFill>
                  <a:schemeClr val="accent1"/>
                </a:solidFill>
                <a:latin typeface="Arial" panose="020B0604020202020204" pitchFamily="34" charset="0"/>
              </a:rPr>
              <a:t>generali</a:t>
            </a:r>
            <a:endParaRPr lang="it-IT" sz="1350" u="sng" dirty="0">
              <a:solidFill>
                <a:schemeClr val="accent1"/>
              </a:solidFill>
            </a:endParaRPr>
          </a:p>
        </p:txBody>
      </p:sp>
      <p:pic>
        <p:nvPicPr>
          <p:cNvPr id="11" name="Immagine 10" descr="Immagine che contiene testo, schermata, Carattere, numero&#10;&#10;Descrizione generata automaticamente">
            <a:extLst>
              <a:ext uri="{FF2B5EF4-FFF2-40B4-BE49-F238E27FC236}">
                <a16:creationId xmlns:a16="http://schemas.microsoft.com/office/drawing/2014/main" id="{FF4CBAF3-6D14-1DC6-221E-960B392126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9911" y="986212"/>
            <a:ext cx="3247038" cy="1781957"/>
          </a:xfrm>
          <a:prstGeom prst="rect">
            <a:avLst/>
          </a:prstGeom>
        </p:spPr>
      </p:pic>
    </p:spTree>
    <p:extLst>
      <p:ext uri="{BB962C8B-B14F-4D97-AF65-F5344CB8AC3E}">
        <p14:creationId xmlns:p14="http://schemas.microsoft.com/office/powerpoint/2010/main" val="13723091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6B75ECE-FC11-B626-2683-F664E0715444}"/>
              </a:ext>
            </a:extLst>
          </p:cNvPr>
          <p:cNvSpPr>
            <a:spLocks noGrp="1"/>
          </p:cNvSpPr>
          <p:nvPr>
            <p:ph type="title"/>
          </p:nvPr>
        </p:nvSpPr>
        <p:spPr/>
        <p:txBody>
          <a:bodyPr/>
          <a:lstStyle/>
          <a:p>
            <a:pPr algn="ctr"/>
            <a:r>
              <a:rPr lang="it-IT" sz="3300" b="1" dirty="0">
                <a:solidFill>
                  <a:srgbClr val="FF0000"/>
                </a:solidFill>
                <a:latin typeface="Arial" panose="020B0604020202020204" pitchFamily="34" charset="0"/>
                <a:ea typeface="+mn-ea"/>
                <a:cs typeface="+mn-cs"/>
              </a:rPr>
              <a:t>Risultati del Modello</a:t>
            </a:r>
            <a:endParaRPr lang="it-IT" dirty="0"/>
          </a:p>
        </p:txBody>
      </p:sp>
      <p:pic>
        <p:nvPicPr>
          <p:cNvPr id="9" name="Segnaposto contenuto 8" descr="Immagine che contiene testo, schermata&#10;&#10;Descrizione generata automaticamente">
            <a:extLst>
              <a:ext uri="{FF2B5EF4-FFF2-40B4-BE49-F238E27FC236}">
                <a16:creationId xmlns:a16="http://schemas.microsoft.com/office/drawing/2014/main" id="{7A5F89D4-109E-2A4A-00E7-E02A56CCA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2421237"/>
            <a:ext cx="7886700" cy="2873967"/>
          </a:xfrm>
        </p:spPr>
      </p:pic>
    </p:spTree>
    <p:extLst>
      <p:ext uri="{BB962C8B-B14F-4D97-AF65-F5344CB8AC3E}">
        <p14:creationId xmlns:p14="http://schemas.microsoft.com/office/powerpoint/2010/main" val="26381738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rto amputato. Ora con il pensiero è possibile controllare la protesi">
            <a:extLst>
              <a:ext uri="{FF2B5EF4-FFF2-40B4-BE49-F238E27FC236}">
                <a16:creationId xmlns:a16="http://schemas.microsoft.com/office/drawing/2014/main" id="{7F54DA8B-807C-F2B1-7CCF-73F51BDAB49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492" r="17849" b="11872"/>
          <a:stretch/>
        </p:blipFill>
        <p:spPr bwMode="auto">
          <a:xfrm>
            <a:off x="6228184" y="980728"/>
            <a:ext cx="2831707" cy="2708277"/>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id="{9A88CEA0-3FDE-6FB3-4F88-678A02D1D5C8}"/>
              </a:ext>
            </a:extLst>
          </p:cNvPr>
          <p:cNvPicPr>
            <a:picLocks noChangeAspect="1"/>
          </p:cNvPicPr>
          <p:nvPr/>
        </p:nvPicPr>
        <p:blipFill>
          <a:blip r:embed="rId3"/>
          <a:stretch>
            <a:fillRect/>
          </a:stretch>
        </p:blipFill>
        <p:spPr>
          <a:xfrm>
            <a:off x="1" y="0"/>
            <a:ext cx="5868144" cy="3674043"/>
          </a:xfrm>
          <a:prstGeom prst="rect">
            <a:avLst/>
          </a:prstGeom>
        </p:spPr>
      </p:pic>
      <p:pic>
        <p:nvPicPr>
          <p:cNvPr id="5" name="Immagine 4">
            <a:extLst>
              <a:ext uri="{FF2B5EF4-FFF2-40B4-BE49-F238E27FC236}">
                <a16:creationId xmlns:a16="http://schemas.microsoft.com/office/drawing/2014/main" id="{32A50AC9-0B5E-01BB-692D-F10F429F34F1}"/>
              </a:ext>
            </a:extLst>
          </p:cNvPr>
          <p:cNvPicPr>
            <a:picLocks noChangeAspect="1"/>
          </p:cNvPicPr>
          <p:nvPr/>
        </p:nvPicPr>
        <p:blipFill>
          <a:blip r:embed="rId4"/>
          <a:stretch>
            <a:fillRect/>
          </a:stretch>
        </p:blipFill>
        <p:spPr>
          <a:xfrm>
            <a:off x="0" y="5661248"/>
            <a:ext cx="3228992" cy="1080120"/>
          </a:xfrm>
          <a:prstGeom prst="rect">
            <a:avLst/>
          </a:prstGeom>
        </p:spPr>
      </p:pic>
      <p:pic>
        <p:nvPicPr>
          <p:cNvPr id="7" name="Picture 2" descr="Homepage | BionIT Labs">
            <a:extLst>
              <a:ext uri="{FF2B5EF4-FFF2-40B4-BE49-F238E27FC236}">
                <a16:creationId xmlns:a16="http://schemas.microsoft.com/office/drawing/2014/main" id="{D9F04C24-A03F-2882-9CCA-33B1C5F52F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5435947"/>
            <a:ext cx="2301866" cy="1305421"/>
          </a:xfrm>
          <a:prstGeom prst="rect">
            <a:avLst/>
          </a:prstGeom>
          <a:noFill/>
          <a:extLst>
            <a:ext uri="{909E8E84-426E-40DD-AFC4-6F175D3DCCD1}">
              <a14:hiddenFill xmlns:a14="http://schemas.microsoft.com/office/drawing/2010/main">
                <a:solidFill>
                  <a:srgbClr val="FFFFFF"/>
                </a:solidFill>
              </a14:hiddenFill>
            </a:ext>
          </a:extLst>
        </p:spPr>
      </p:pic>
      <p:sp>
        <p:nvSpPr>
          <p:cNvPr id="10" name="CasellaDiTesto 9">
            <a:extLst>
              <a:ext uri="{FF2B5EF4-FFF2-40B4-BE49-F238E27FC236}">
                <a16:creationId xmlns:a16="http://schemas.microsoft.com/office/drawing/2014/main" id="{801C3443-687A-BC64-E480-AAF189CF8232}"/>
              </a:ext>
            </a:extLst>
          </p:cNvPr>
          <p:cNvSpPr txBox="1"/>
          <p:nvPr/>
        </p:nvSpPr>
        <p:spPr>
          <a:xfrm>
            <a:off x="324723" y="4359180"/>
            <a:ext cx="8494554" cy="923330"/>
          </a:xfrm>
          <a:prstGeom prst="rect">
            <a:avLst/>
          </a:prstGeom>
          <a:noFill/>
        </p:spPr>
        <p:txBody>
          <a:bodyPr wrap="square">
            <a:spAutoFit/>
          </a:bodyPr>
          <a:lstStyle/>
          <a:p>
            <a:r>
              <a:rPr lang="en-US" b="1" i="1" dirty="0"/>
              <a:t>Design, development and prototyping of an intuitively controlled biomimetic prosthetic arm equipped with haptic feedback and a dedicated mobile software for remote rehabilitation of the amputee.</a:t>
            </a:r>
          </a:p>
        </p:txBody>
      </p:sp>
    </p:spTree>
    <p:extLst>
      <p:ext uri="{BB962C8B-B14F-4D97-AF65-F5344CB8AC3E}">
        <p14:creationId xmlns:p14="http://schemas.microsoft.com/office/powerpoint/2010/main" val="25783155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B168BF28-8F34-F73D-AE2E-BAA609577B7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947" t="1563" r="5481"/>
          <a:stretch/>
        </p:blipFill>
        <p:spPr bwMode="auto">
          <a:xfrm>
            <a:off x="4965970" y="1872315"/>
            <a:ext cx="4178030" cy="4128436"/>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a:noFill/>
          <a:extLst>
            <a:ext uri="{909E8E84-426E-40DD-AFC4-6F175D3DCCD1}">
              <a14:hiddenFill xmlns:a14="http://schemas.microsoft.com/office/drawing/2010/main">
                <a:solidFill>
                  <a:srgbClr val="FFFFFF"/>
                </a:solidFill>
              </a14:hiddenFill>
            </a:ext>
          </a:extLst>
        </p:spPr>
      </p:pic>
      <p:sp>
        <p:nvSpPr>
          <p:cNvPr id="8" name="Rettangolo 7">
            <a:extLst>
              <a:ext uri="{FF2B5EF4-FFF2-40B4-BE49-F238E27FC236}">
                <a16:creationId xmlns:a16="http://schemas.microsoft.com/office/drawing/2014/main" id="{464CE359-0A0E-F607-6C94-CAF0A6801759}"/>
              </a:ext>
            </a:extLst>
          </p:cNvPr>
          <p:cNvSpPr/>
          <p:nvPr/>
        </p:nvSpPr>
        <p:spPr>
          <a:xfrm>
            <a:off x="0" y="1061867"/>
            <a:ext cx="9144000" cy="612322"/>
          </a:xfrm>
          <a:prstGeom prst="rect">
            <a:avLst/>
          </a:prstGeom>
          <a:solidFill>
            <a:srgbClr val="822434"/>
          </a:solidFill>
          <a:ln>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700" b="1" dirty="0">
                <a:ln w="0"/>
                <a:solidFill>
                  <a:schemeClr val="bg1"/>
                </a:solidFill>
              </a:rPr>
              <a:t>LE PROTESI DI ARTO SUPERIORE</a:t>
            </a:r>
          </a:p>
        </p:txBody>
      </p:sp>
      <p:pic>
        <p:nvPicPr>
          <p:cNvPr id="9" name="Picture 2">
            <a:extLst>
              <a:ext uri="{FF2B5EF4-FFF2-40B4-BE49-F238E27FC236}">
                <a16:creationId xmlns:a16="http://schemas.microsoft.com/office/drawing/2014/main" id="{B9DD5546-8B36-94A6-5346-0D01D069ED2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4714" t="10501" b="3527"/>
          <a:stretch/>
        </p:blipFill>
        <p:spPr bwMode="auto">
          <a:xfrm>
            <a:off x="4965970" y="1872315"/>
            <a:ext cx="4178030" cy="4128436"/>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868BD128-EA83-F055-765B-DFD7080DF8F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995" r="9585"/>
          <a:stretch/>
        </p:blipFill>
        <p:spPr bwMode="auto">
          <a:xfrm>
            <a:off x="4965970" y="1872314"/>
            <a:ext cx="4178030" cy="4128436"/>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a:noFill/>
          <a:extLst>
            <a:ext uri="{909E8E84-426E-40DD-AFC4-6F175D3DCCD1}">
              <a14:hiddenFill xmlns:a14="http://schemas.microsoft.com/office/drawing/2010/main">
                <a:solidFill>
                  <a:srgbClr val="FFFFFF"/>
                </a:solidFill>
              </a14:hiddenFill>
            </a:ext>
          </a:extLst>
        </p:spPr>
      </p:pic>
      <p:sp>
        <p:nvSpPr>
          <p:cNvPr id="28" name="Arco a tutto sesto 27">
            <a:extLst>
              <a:ext uri="{FF2B5EF4-FFF2-40B4-BE49-F238E27FC236}">
                <a16:creationId xmlns:a16="http://schemas.microsoft.com/office/drawing/2014/main" id="{3878DB6C-3D03-212E-2680-2B5487B5404E}"/>
              </a:ext>
            </a:extLst>
          </p:cNvPr>
          <p:cNvSpPr/>
          <p:nvPr/>
        </p:nvSpPr>
        <p:spPr>
          <a:xfrm>
            <a:off x="-2390559" y="1446737"/>
            <a:ext cx="3301898" cy="3301898"/>
          </a:xfrm>
          <a:prstGeom prst="blockArc">
            <a:avLst>
              <a:gd name="adj1" fmla="val 18900000"/>
              <a:gd name="adj2" fmla="val 2700000"/>
              <a:gd name="adj3" fmla="val 491"/>
            </a:avLst>
          </a:prstGeom>
          <a:ln w="28575">
            <a:solidFill>
              <a:srgbClr val="822434"/>
            </a:solidFill>
          </a:ln>
        </p:spPr>
        <p:style>
          <a:lnRef idx="2">
            <a:scrgbClr r="0" g="0" b="0"/>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US" sz="1350"/>
          </a:p>
        </p:txBody>
      </p:sp>
      <p:grpSp>
        <p:nvGrpSpPr>
          <p:cNvPr id="35" name="Gruppo 34">
            <a:extLst>
              <a:ext uri="{FF2B5EF4-FFF2-40B4-BE49-F238E27FC236}">
                <a16:creationId xmlns:a16="http://schemas.microsoft.com/office/drawing/2014/main" id="{6B3A8DFB-66FB-A92F-6272-670159ED5613}"/>
              </a:ext>
            </a:extLst>
          </p:cNvPr>
          <p:cNvGrpSpPr/>
          <p:nvPr/>
        </p:nvGrpSpPr>
        <p:grpSpPr>
          <a:xfrm>
            <a:off x="415150" y="2056120"/>
            <a:ext cx="4322786" cy="612686"/>
            <a:chOff x="553533" y="1598493"/>
            <a:chExt cx="5763714" cy="816914"/>
          </a:xfrm>
        </p:grpSpPr>
        <p:sp>
          <p:nvSpPr>
            <p:cNvPr id="29" name="Figura a mano libera: forma 28">
              <a:extLst>
                <a:ext uri="{FF2B5EF4-FFF2-40B4-BE49-F238E27FC236}">
                  <a16:creationId xmlns:a16="http://schemas.microsoft.com/office/drawing/2014/main" id="{E09E8AC1-6C8B-1347-FFE0-D32BD3281193}"/>
                </a:ext>
              </a:extLst>
            </p:cNvPr>
            <p:cNvSpPr/>
            <p:nvPr/>
          </p:nvSpPr>
          <p:spPr>
            <a:xfrm>
              <a:off x="961990" y="1680184"/>
              <a:ext cx="5355257" cy="653531"/>
            </a:xfrm>
            <a:custGeom>
              <a:avLst/>
              <a:gdLst>
                <a:gd name="connsiteX0" fmla="*/ 0 w 5355257"/>
                <a:gd name="connsiteY0" fmla="*/ 108922 h 653531"/>
                <a:gd name="connsiteX1" fmla="*/ 108922 w 5355257"/>
                <a:gd name="connsiteY1" fmla="*/ 0 h 653531"/>
                <a:gd name="connsiteX2" fmla="*/ 5246335 w 5355257"/>
                <a:gd name="connsiteY2" fmla="*/ 0 h 653531"/>
                <a:gd name="connsiteX3" fmla="*/ 5355257 w 5355257"/>
                <a:gd name="connsiteY3" fmla="*/ 108922 h 653531"/>
                <a:gd name="connsiteX4" fmla="*/ 5355257 w 5355257"/>
                <a:gd name="connsiteY4" fmla="*/ 544609 h 653531"/>
                <a:gd name="connsiteX5" fmla="*/ 5246335 w 5355257"/>
                <a:gd name="connsiteY5" fmla="*/ 653531 h 653531"/>
                <a:gd name="connsiteX6" fmla="*/ 108922 w 5355257"/>
                <a:gd name="connsiteY6" fmla="*/ 653531 h 653531"/>
                <a:gd name="connsiteX7" fmla="*/ 0 w 5355257"/>
                <a:gd name="connsiteY7" fmla="*/ 544609 h 653531"/>
                <a:gd name="connsiteX8" fmla="*/ 0 w 5355257"/>
                <a:gd name="connsiteY8" fmla="*/ 108922 h 65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5257" h="653531">
                  <a:moveTo>
                    <a:pt x="0" y="108922"/>
                  </a:moveTo>
                  <a:cubicBezTo>
                    <a:pt x="0" y="48766"/>
                    <a:pt x="48766" y="0"/>
                    <a:pt x="108922" y="0"/>
                  </a:cubicBezTo>
                  <a:lnTo>
                    <a:pt x="5246335" y="0"/>
                  </a:lnTo>
                  <a:cubicBezTo>
                    <a:pt x="5306491" y="0"/>
                    <a:pt x="5355257" y="48766"/>
                    <a:pt x="5355257" y="108922"/>
                  </a:cubicBezTo>
                  <a:lnTo>
                    <a:pt x="5355257" y="544609"/>
                  </a:lnTo>
                  <a:cubicBezTo>
                    <a:pt x="5355257" y="604765"/>
                    <a:pt x="5306491" y="653531"/>
                    <a:pt x="5246335" y="653531"/>
                  </a:cubicBezTo>
                  <a:lnTo>
                    <a:pt x="108922" y="653531"/>
                  </a:lnTo>
                  <a:cubicBezTo>
                    <a:pt x="48766" y="653531"/>
                    <a:pt x="0" y="604765"/>
                    <a:pt x="0" y="544609"/>
                  </a:cubicBezTo>
                  <a:lnTo>
                    <a:pt x="0" y="108922"/>
                  </a:lnTo>
                  <a:close/>
                </a:path>
              </a:pathLst>
            </a:custGeom>
            <a:solidFill>
              <a:srgbClr val="822434"/>
            </a:solidFill>
            <a:ln>
              <a:solidFill>
                <a:srgbClr val="822434"/>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412982" tIns="69647" rIns="69647" bIns="69647" numCol="1" spcCol="1270" anchor="ctr" anchorCtr="0">
              <a:noAutofit/>
            </a:bodyPr>
            <a:lstStyle/>
            <a:p>
              <a:pPr defTabSz="800100">
                <a:lnSpc>
                  <a:spcPct val="90000"/>
                </a:lnSpc>
                <a:spcBef>
                  <a:spcPct val="0"/>
                </a:spcBef>
                <a:spcAft>
                  <a:spcPct val="35000"/>
                </a:spcAft>
              </a:pPr>
              <a:r>
                <a:rPr lang="en-US" b="1" dirty="0"/>
                <a:t>PASSIVE (ESTETICHE)</a:t>
              </a:r>
              <a:endParaRPr lang="it-IT" dirty="0"/>
            </a:p>
          </p:txBody>
        </p:sp>
        <p:sp>
          <p:nvSpPr>
            <p:cNvPr id="30" name="Ovale 29">
              <a:extLst>
                <a:ext uri="{FF2B5EF4-FFF2-40B4-BE49-F238E27FC236}">
                  <a16:creationId xmlns:a16="http://schemas.microsoft.com/office/drawing/2014/main" id="{EE185F62-F3CC-462F-D71D-3AC1AFF779C5}"/>
                </a:ext>
              </a:extLst>
            </p:cNvPr>
            <p:cNvSpPr/>
            <p:nvPr/>
          </p:nvSpPr>
          <p:spPr>
            <a:xfrm>
              <a:off x="553533" y="1598493"/>
              <a:ext cx="816914" cy="816914"/>
            </a:xfrm>
            <a:prstGeom prst="ellipse">
              <a:avLst/>
            </a:prstGeom>
            <a:ln w="28575">
              <a:solidFill>
                <a:srgbClr val="822434"/>
              </a:solidFill>
            </a:ln>
            <a:effectLst>
              <a:outerShdw blurRad="50800" dist="38100" dir="2700000" algn="tl" rotWithShape="0">
                <a:prstClr val="black">
                  <a:alpha val="40000"/>
                </a:prstClr>
              </a:outerShdw>
            </a:effectLst>
          </p:spPr>
          <p:style>
            <a:lnRef idx="2">
              <a:scrgbClr r="0" g="0" b="0"/>
            </a:lnRef>
            <a:fillRef idx="1">
              <a:schemeClr val="lt1">
                <a:hueOff val="0"/>
                <a:satOff val="0"/>
                <a:lumOff val="0"/>
                <a:alphaOff val="0"/>
              </a:schemeClr>
            </a:fillRef>
            <a:effectRef idx="0">
              <a:scrgbClr r="0" g="0" b="0"/>
            </a:effectRef>
            <a:fontRef idx="minor">
              <a:schemeClr val="dk1">
                <a:hueOff val="0"/>
                <a:satOff val="0"/>
                <a:lumOff val="0"/>
                <a:alphaOff val="0"/>
              </a:schemeClr>
            </a:fontRef>
          </p:style>
          <p:txBody>
            <a:bodyPr/>
            <a:lstStyle/>
            <a:p>
              <a:endParaRPr lang="en-US" sz="1350"/>
            </a:p>
          </p:txBody>
        </p:sp>
      </p:grpSp>
      <p:grpSp>
        <p:nvGrpSpPr>
          <p:cNvPr id="36" name="Gruppo 35">
            <a:extLst>
              <a:ext uri="{FF2B5EF4-FFF2-40B4-BE49-F238E27FC236}">
                <a16:creationId xmlns:a16="http://schemas.microsoft.com/office/drawing/2014/main" id="{A863562D-074F-3470-E0A9-E2BFB1FD3EBE}"/>
              </a:ext>
            </a:extLst>
          </p:cNvPr>
          <p:cNvGrpSpPr/>
          <p:nvPr/>
        </p:nvGrpSpPr>
        <p:grpSpPr>
          <a:xfrm>
            <a:off x="593319" y="2791342"/>
            <a:ext cx="4144616" cy="612686"/>
            <a:chOff x="791091" y="2578790"/>
            <a:chExt cx="5526155" cy="816914"/>
          </a:xfrm>
        </p:grpSpPr>
        <p:sp>
          <p:nvSpPr>
            <p:cNvPr id="31" name="Figura a mano libera: forma 30">
              <a:extLst>
                <a:ext uri="{FF2B5EF4-FFF2-40B4-BE49-F238E27FC236}">
                  <a16:creationId xmlns:a16="http://schemas.microsoft.com/office/drawing/2014/main" id="{733D7E55-619C-8AD0-D055-6249738C897C}"/>
                </a:ext>
              </a:extLst>
            </p:cNvPr>
            <p:cNvSpPr/>
            <p:nvPr/>
          </p:nvSpPr>
          <p:spPr>
            <a:xfrm>
              <a:off x="1199548" y="2660481"/>
              <a:ext cx="5117698" cy="653531"/>
            </a:xfrm>
            <a:custGeom>
              <a:avLst/>
              <a:gdLst>
                <a:gd name="connsiteX0" fmla="*/ 0 w 5117698"/>
                <a:gd name="connsiteY0" fmla="*/ 108922 h 653531"/>
                <a:gd name="connsiteX1" fmla="*/ 108922 w 5117698"/>
                <a:gd name="connsiteY1" fmla="*/ 0 h 653531"/>
                <a:gd name="connsiteX2" fmla="*/ 5008776 w 5117698"/>
                <a:gd name="connsiteY2" fmla="*/ 0 h 653531"/>
                <a:gd name="connsiteX3" fmla="*/ 5117698 w 5117698"/>
                <a:gd name="connsiteY3" fmla="*/ 108922 h 653531"/>
                <a:gd name="connsiteX4" fmla="*/ 5117698 w 5117698"/>
                <a:gd name="connsiteY4" fmla="*/ 544609 h 653531"/>
                <a:gd name="connsiteX5" fmla="*/ 5008776 w 5117698"/>
                <a:gd name="connsiteY5" fmla="*/ 653531 h 653531"/>
                <a:gd name="connsiteX6" fmla="*/ 108922 w 5117698"/>
                <a:gd name="connsiteY6" fmla="*/ 653531 h 653531"/>
                <a:gd name="connsiteX7" fmla="*/ 0 w 5117698"/>
                <a:gd name="connsiteY7" fmla="*/ 544609 h 653531"/>
                <a:gd name="connsiteX8" fmla="*/ 0 w 5117698"/>
                <a:gd name="connsiteY8" fmla="*/ 108922 h 65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7698" h="653531">
                  <a:moveTo>
                    <a:pt x="0" y="108922"/>
                  </a:moveTo>
                  <a:cubicBezTo>
                    <a:pt x="0" y="48766"/>
                    <a:pt x="48766" y="0"/>
                    <a:pt x="108922" y="0"/>
                  </a:cubicBezTo>
                  <a:lnTo>
                    <a:pt x="5008776" y="0"/>
                  </a:lnTo>
                  <a:cubicBezTo>
                    <a:pt x="5068932" y="0"/>
                    <a:pt x="5117698" y="48766"/>
                    <a:pt x="5117698" y="108922"/>
                  </a:cubicBezTo>
                  <a:lnTo>
                    <a:pt x="5117698" y="544609"/>
                  </a:lnTo>
                  <a:cubicBezTo>
                    <a:pt x="5117698" y="604765"/>
                    <a:pt x="5068932" y="653531"/>
                    <a:pt x="5008776" y="653531"/>
                  </a:cubicBezTo>
                  <a:lnTo>
                    <a:pt x="108922" y="653531"/>
                  </a:lnTo>
                  <a:cubicBezTo>
                    <a:pt x="48766" y="653531"/>
                    <a:pt x="0" y="604765"/>
                    <a:pt x="0" y="544609"/>
                  </a:cubicBezTo>
                  <a:lnTo>
                    <a:pt x="0" y="108922"/>
                  </a:lnTo>
                  <a:close/>
                </a:path>
              </a:pathLst>
            </a:custGeom>
            <a:solidFill>
              <a:srgbClr val="822434"/>
            </a:solidFill>
            <a:ln>
              <a:solidFill>
                <a:srgbClr val="822434"/>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412982" tIns="69647" rIns="69647" bIns="69647" numCol="1" spcCol="1270" anchor="ctr" anchorCtr="0">
              <a:noAutofit/>
            </a:bodyPr>
            <a:lstStyle/>
            <a:p>
              <a:pPr defTabSz="800100">
                <a:lnSpc>
                  <a:spcPct val="90000"/>
                </a:lnSpc>
                <a:spcBef>
                  <a:spcPct val="0"/>
                </a:spcBef>
                <a:spcAft>
                  <a:spcPct val="35000"/>
                </a:spcAft>
              </a:pPr>
              <a:r>
                <a:rPr lang="en-US" b="1" dirty="0"/>
                <a:t>ATTIVE AD ENERGIA CORPOREA</a:t>
              </a:r>
              <a:endParaRPr lang="it-IT" dirty="0"/>
            </a:p>
          </p:txBody>
        </p:sp>
        <p:sp>
          <p:nvSpPr>
            <p:cNvPr id="32" name="Ovale 31">
              <a:extLst>
                <a:ext uri="{FF2B5EF4-FFF2-40B4-BE49-F238E27FC236}">
                  <a16:creationId xmlns:a16="http://schemas.microsoft.com/office/drawing/2014/main" id="{7E691FA4-68EA-9BF1-C3CB-2BD3D7279308}"/>
                </a:ext>
              </a:extLst>
            </p:cNvPr>
            <p:cNvSpPr/>
            <p:nvPr/>
          </p:nvSpPr>
          <p:spPr>
            <a:xfrm>
              <a:off x="791091" y="2578790"/>
              <a:ext cx="816914" cy="816914"/>
            </a:xfrm>
            <a:prstGeom prst="ellipse">
              <a:avLst/>
            </a:prstGeom>
            <a:ln w="28575">
              <a:solidFill>
                <a:srgbClr val="822434"/>
              </a:solidFill>
            </a:ln>
            <a:effectLst>
              <a:outerShdw blurRad="50800" dist="38100" dir="2700000" algn="tl" rotWithShape="0">
                <a:prstClr val="black">
                  <a:alpha val="40000"/>
                </a:prstClr>
              </a:outerShdw>
            </a:effectLst>
          </p:spPr>
          <p:style>
            <a:lnRef idx="2">
              <a:scrgbClr r="0" g="0" b="0"/>
            </a:lnRef>
            <a:fillRef idx="1">
              <a:schemeClr val="lt1">
                <a:hueOff val="0"/>
                <a:satOff val="0"/>
                <a:lumOff val="0"/>
                <a:alphaOff val="0"/>
              </a:schemeClr>
            </a:fillRef>
            <a:effectRef idx="0">
              <a:scrgbClr r="0" g="0" b="0"/>
            </a:effectRef>
            <a:fontRef idx="minor">
              <a:schemeClr val="dk1">
                <a:hueOff val="0"/>
                <a:satOff val="0"/>
                <a:lumOff val="0"/>
                <a:alphaOff val="0"/>
              </a:schemeClr>
            </a:fontRef>
          </p:style>
          <p:txBody>
            <a:bodyPr/>
            <a:lstStyle/>
            <a:p>
              <a:endParaRPr lang="en-US" sz="1350"/>
            </a:p>
          </p:txBody>
        </p:sp>
      </p:grpSp>
      <p:grpSp>
        <p:nvGrpSpPr>
          <p:cNvPr id="37" name="Gruppo 36">
            <a:extLst>
              <a:ext uri="{FF2B5EF4-FFF2-40B4-BE49-F238E27FC236}">
                <a16:creationId xmlns:a16="http://schemas.microsoft.com/office/drawing/2014/main" id="{C0E589D3-2F04-1B21-7D4C-CF25041B1A9E}"/>
              </a:ext>
            </a:extLst>
          </p:cNvPr>
          <p:cNvGrpSpPr/>
          <p:nvPr/>
        </p:nvGrpSpPr>
        <p:grpSpPr>
          <a:xfrm>
            <a:off x="415150" y="3526567"/>
            <a:ext cx="5718704" cy="1255245"/>
            <a:chOff x="553533" y="3559087"/>
            <a:chExt cx="7624938" cy="1673659"/>
          </a:xfrm>
        </p:grpSpPr>
        <p:sp>
          <p:nvSpPr>
            <p:cNvPr id="21" name="CasellaDiTesto 20">
              <a:extLst>
                <a:ext uri="{FF2B5EF4-FFF2-40B4-BE49-F238E27FC236}">
                  <a16:creationId xmlns:a16="http://schemas.microsoft.com/office/drawing/2014/main" id="{955882D4-3B77-F222-97D1-546880CAB178}"/>
                </a:ext>
              </a:extLst>
            </p:cNvPr>
            <p:cNvSpPr txBox="1"/>
            <p:nvPr/>
          </p:nvSpPr>
          <p:spPr>
            <a:xfrm>
              <a:off x="788208" y="4359345"/>
              <a:ext cx="7390263" cy="873401"/>
            </a:xfrm>
            <a:prstGeom prst="rect">
              <a:avLst/>
            </a:prstGeom>
            <a:noFill/>
          </p:spPr>
          <p:txBody>
            <a:bodyPr wrap="square">
              <a:spAutoFit/>
            </a:bodyPr>
            <a:lstStyle/>
            <a:p>
              <a:pPr marL="685800" lvl="1" indent="-257175">
                <a:lnSpc>
                  <a:spcPct val="90000"/>
                </a:lnSpc>
                <a:spcAft>
                  <a:spcPts val="450"/>
                </a:spcAft>
                <a:buFont typeface="Courier New" panose="02070309020205020404" pitchFamily="49" charset="0"/>
                <a:buChar char="o"/>
              </a:pPr>
              <a:r>
                <a:rPr lang="en-US" b="1" dirty="0">
                  <a:solidFill>
                    <a:srgbClr val="822434"/>
                  </a:solidFill>
                </a:rPr>
                <a:t>MIOELETTRICHE TRIDIGITALI</a:t>
              </a:r>
            </a:p>
            <a:p>
              <a:pPr marL="685800" lvl="1" indent="-257175">
                <a:lnSpc>
                  <a:spcPct val="90000"/>
                </a:lnSpc>
                <a:spcAft>
                  <a:spcPts val="450"/>
                </a:spcAft>
                <a:buFont typeface="Courier New" panose="02070309020205020404" pitchFamily="49" charset="0"/>
                <a:buChar char="o"/>
              </a:pPr>
              <a:r>
                <a:rPr lang="en-US" b="1" dirty="0">
                  <a:solidFill>
                    <a:srgbClr val="822434"/>
                  </a:solidFill>
                </a:rPr>
                <a:t>MIOELETTRICHE POLIARTICOLATE</a:t>
              </a:r>
            </a:p>
          </p:txBody>
        </p:sp>
        <p:sp>
          <p:nvSpPr>
            <p:cNvPr id="33" name="Figura a mano libera: forma 32">
              <a:extLst>
                <a:ext uri="{FF2B5EF4-FFF2-40B4-BE49-F238E27FC236}">
                  <a16:creationId xmlns:a16="http://schemas.microsoft.com/office/drawing/2014/main" id="{4E8DED91-43A4-C561-933C-3343A11D79DE}"/>
                </a:ext>
              </a:extLst>
            </p:cNvPr>
            <p:cNvSpPr/>
            <p:nvPr/>
          </p:nvSpPr>
          <p:spPr>
            <a:xfrm>
              <a:off x="961990" y="3640778"/>
              <a:ext cx="5355257" cy="653531"/>
            </a:xfrm>
            <a:custGeom>
              <a:avLst/>
              <a:gdLst>
                <a:gd name="connsiteX0" fmla="*/ 0 w 5355257"/>
                <a:gd name="connsiteY0" fmla="*/ 108922 h 653531"/>
                <a:gd name="connsiteX1" fmla="*/ 108922 w 5355257"/>
                <a:gd name="connsiteY1" fmla="*/ 0 h 653531"/>
                <a:gd name="connsiteX2" fmla="*/ 5246335 w 5355257"/>
                <a:gd name="connsiteY2" fmla="*/ 0 h 653531"/>
                <a:gd name="connsiteX3" fmla="*/ 5355257 w 5355257"/>
                <a:gd name="connsiteY3" fmla="*/ 108922 h 653531"/>
                <a:gd name="connsiteX4" fmla="*/ 5355257 w 5355257"/>
                <a:gd name="connsiteY4" fmla="*/ 544609 h 653531"/>
                <a:gd name="connsiteX5" fmla="*/ 5246335 w 5355257"/>
                <a:gd name="connsiteY5" fmla="*/ 653531 h 653531"/>
                <a:gd name="connsiteX6" fmla="*/ 108922 w 5355257"/>
                <a:gd name="connsiteY6" fmla="*/ 653531 h 653531"/>
                <a:gd name="connsiteX7" fmla="*/ 0 w 5355257"/>
                <a:gd name="connsiteY7" fmla="*/ 544609 h 653531"/>
                <a:gd name="connsiteX8" fmla="*/ 0 w 5355257"/>
                <a:gd name="connsiteY8" fmla="*/ 108922 h 65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5257" h="653531">
                  <a:moveTo>
                    <a:pt x="0" y="108922"/>
                  </a:moveTo>
                  <a:cubicBezTo>
                    <a:pt x="0" y="48766"/>
                    <a:pt x="48766" y="0"/>
                    <a:pt x="108922" y="0"/>
                  </a:cubicBezTo>
                  <a:lnTo>
                    <a:pt x="5246335" y="0"/>
                  </a:lnTo>
                  <a:cubicBezTo>
                    <a:pt x="5306491" y="0"/>
                    <a:pt x="5355257" y="48766"/>
                    <a:pt x="5355257" y="108922"/>
                  </a:cubicBezTo>
                  <a:lnTo>
                    <a:pt x="5355257" y="544609"/>
                  </a:lnTo>
                  <a:cubicBezTo>
                    <a:pt x="5355257" y="604765"/>
                    <a:pt x="5306491" y="653531"/>
                    <a:pt x="5246335" y="653531"/>
                  </a:cubicBezTo>
                  <a:lnTo>
                    <a:pt x="108922" y="653531"/>
                  </a:lnTo>
                  <a:cubicBezTo>
                    <a:pt x="48766" y="653531"/>
                    <a:pt x="0" y="604765"/>
                    <a:pt x="0" y="544609"/>
                  </a:cubicBezTo>
                  <a:lnTo>
                    <a:pt x="0" y="108922"/>
                  </a:lnTo>
                  <a:close/>
                </a:path>
              </a:pathLst>
            </a:custGeom>
            <a:solidFill>
              <a:srgbClr val="822434"/>
            </a:solidFill>
            <a:ln>
              <a:solidFill>
                <a:srgbClr val="822434"/>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412982" tIns="69647" rIns="69647" bIns="69647" numCol="1" spcCol="1270" anchor="ctr" anchorCtr="0">
              <a:noAutofit/>
            </a:bodyPr>
            <a:lstStyle/>
            <a:p>
              <a:pPr defTabSz="800100">
                <a:lnSpc>
                  <a:spcPct val="90000"/>
                </a:lnSpc>
                <a:spcBef>
                  <a:spcPct val="0"/>
                </a:spcBef>
                <a:spcAft>
                  <a:spcPct val="35000"/>
                </a:spcAft>
              </a:pPr>
              <a:r>
                <a:rPr lang="en-US" b="1" dirty="0"/>
                <a:t>ATTIVE AD ENERGIA ESTERNA</a:t>
              </a:r>
              <a:endParaRPr lang="it-IT" dirty="0"/>
            </a:p>
          </p:txBody>
        </p:sp>
        <p:sp>
          <p:nvSpPr>
            <p:cNvPr id="34" name="Ovale 33">
              <a:extLst>
                <a:ext uri="{FF2B5EF4-FFF2-40B4-BE49-F238E27FC236}">
                  <a16:creationId xmlns:a16="http://schemas.microsoft.com/office/drawing/2014/main" id="{91945A96-D754-382D-7E60-2121D74C5B9C}"/>
                </a:ext>
              </a:extLst>
            </p:cNvPr>
            <p:cNvSpPr/>
            <p:nvPr/>
          </p:nvSpPr>
          <p:spPr>
            <a:xfrm>
              <a:off x="553533" y="3559087"/>
              <a:ext cx="816914" cy="816914"/>
            </a:xfrm>
            <a:prstGeom prst="ellipse">
              <a:avLst/>
            </a:prstGeom>
            <a:ln w="28575">
              <a:solidFill>
                <a:srgbClr val="822434"/>
              </a:solidFill>
            </a:ln>
            <a:effectLst>
              <a:outerShdw blurRad="50800" dist="38100" dir="2700000" algn="tl" rotWithShape="0">
                <a:prstClr val="black">
                  <a:alpha val="40000"/>
                </a:prstClr>
              </a:outerShdw>
            </a:effectLst>
          </p:spPr>
          <p:style>
            <a:lnRef idx="2">
              <a:scrgbClr r="0" g="0" b="0"/>
            </a:lnRef>
            <a:fillRef idx="1">
              <a:schemeClr val="lt1">
                <a:hueOff val="0"/>
                <a:satOff val="0"/>
                <a:lumOff val="0"/>
                <a:alphaOff val="0"/>
              </a:schemeClr>
            </a:fillRef>
            <a:effectRef idx="0">
              <a:scrgbClr r="0" g="0" b="0"/>
            </a:effectRef>
            <a:fontRef idx="minor">
              <a:schemeClr val="dk1">
                <a:hueOff val="0"/>
                <a:satOff val="0"/>
                <a:lumOff val="0"/>
                <a:alphaOff val="0"/>
              </a:schemeClr>
            </a:fontRef>
          </p:style>
          <p:txBody>
            <a:bodyPr/>
            <a:lstStyle/>
            <a:p>
              <a:endParaRPr lang="en-US" sz="1350"/>
            </a:p>
          </p:txBody>
        </p:sp>
      </p:grpSp>
    </p:spTree>
    <p:extLst>
      <p:ext uri="{BB962C8B-B14F-4D97-AF65-F5344CB8AC3E}">
        <p14:creationId xmlns:p14="http://schemas.microsoft.com/office/powerpoint/2010/main" val="12184006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FCFBAE3B-65B7-19D9-0CCD-0B40F48AA6F0}"/>
              </a:ext>
            </a:extLst>
          </p:cNvPr>
          <p:cNvSpPr/>
          <p:nvPr/>
        </p:nvSpPr>
        <p:spPr>
          <a:xfrm>
            <a:off x="0" y="1061867"/>
            <a:ext cx="9144000" cy="612322"/>
          </a:xfrm>
          <a:prstGeom prst="rect">
            <a:avLst/>
          </a:prstGeom>
          <a:solidFill>
            <a:srgbClr val="822434"/>
          </a:solidFill>
          <a:ln>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700" b="1" dirty="0">
                <a:ln w="0"/>
                <a:solidFill>
                  <a:schemeClr val="bg1"/>
                </a:solidFill>
              </a:rPr>
              <a:t>PROTESI MIOELETTRICHE TRIDIGITALI</a:t>
            </a:r>
          </a:p>
        </p:txBody>
      </p:sp>
      <p:pic>
        <p:nvPicPr>
          <p:cNvPr id="9" name="Immagine 8">
            <a:extLst>
              <a:ext uri="{FF2B5EF4-FFF2-40B4-BE49-F238E27FC236}">
                <a16:creationId xmlns:a16="http://schemas.microsoft.com/office/drawing/2014/main" id="{DEB1B7B6-E1FA-6895-4F0F-200F061DC7C2}"/>
              </a:ext>
            </a:extLst>
          </p:cNvPr>
          <p:cNvPicPr>
            <a:picLocks noChangeAspect="1"/>
          </p:cNvPicPr>
          <p:nvPr/>
        </p:nvPicPr>
        <p:blipFill>
          <a:blip r:embed="rId3"/>
          <a:stretch>
            <a:fillRect/>
          </a:stretch>
        </p:blipFill>
        <p:spPr>
          <a:xfrm>
            <a:off x="528376" y="2034816"/>
            <a:ext cx="2877643" cy="3056724"/>
          </a:xfrm>
          <a:prstGeom prst="ellipse">
            <a:avLst/>
          </a:prstGeom>
          <a:ln>
            <a:noFill/>
          </a:ln>
          <a:effectLst>
            <a:softEdge rad="112500"/>
          </a:effectLst>
        </p:spPr>
      </p:pic>
      <p:sp>
        <p:nvSpPr>
          <p:cNvPr id="13" name="Elaborazione alternativa 12">
            <a:extLst>
              <a:ext uri="{FF2B5EF4-FFF2-40B4-BE49-F238E27FC236}">
                <a16:creationId xmlns:a16="http://schemas.microsoft.com/office/drawing/2014/main" id="{DD9D5317-AA94-4867-BAB3-C07F9839723B}"/>
              </a:ext>
            </a:extLst>
          </p:cNvPr>
          <p:cNvSpPr/>
          <p:nvPr/>
        </p:nvSpPr>
        <p:spPr>
          <a:xfrm>
            <a:off x="4950347" y="4663059"/>
            <a:ext cx="3265227" cy="380776"/>
          </a:xfrm>
          <a:prstGeom prst="flowChartAlternateProcess">
            <a:avLst/>
          </a:prstGeom>
          <a:solidFill>
            <a:srgbClr val="822434"/>
          </a:solidFill>
          <a:ln>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buFont typeface="Arial" panose="020B0604020202020204" pitchFamily="34" charset="0"/>
              <a:buChar char="•"/>
            </a:pPr>
            <a:r>
              <a:rPr lang="it-IT" sz="1350" dirty="0"/>
              <a:t>No prese complesse</a:t>
            </a:r>
          </a:p>
        </p:txBody>
      </p:sp>
      <p:sp>
        <p:nvSpPr>
          <p:cNvPr id="14" name="Rettangolo con angoli arrotondati 13">
            <a:extLst>
              <a:ext uri="{FF2B5EF4-FFF2-40B4-BE49-F238E27FC236}">
                <a16:creationId xmlns:a16="http://schemas.microsoft.com/office/drawing/2014/main" id="{681598BD-1FAC-1E6E-EA24-31B3C4B4012C}"/>
              </a:ext>
            </a:extLst>
          </p:cNvPr>
          <p:cNvSpPr/>
          <p:nvPr/>
        </p:nvSpPr>
        <p:spPr>
          <a:xfrm>
            <a:off x="4293392" y="1931256"/>
            <a:ext cx="4207933" cy="840816"/>
          </a:xfrm>
          <a:prstGeom prst="roundRect">
            <a:avLst/>
          </a:prstGeom>
          <a:solidFill>
            <a:schemeClr val="bg1"/>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57213" lvl="1" indent="-214313">
              <a:buFont typeface="Arial" panose="020B0604020202020204" pitchFamily="34" charset="0"/>
              <a:buChar char="•"/>
            </a:pPr>
            <a:r>
              <a:rPr lang="it-IT" dirty="0">
                <a:solidFill>
                  <a:schemeClr val="tx1"/>
                </a:solidFill>
              </a:rPr>
              <a:t>3 Dita motorizzate e 2 cosmetiche</a:t>
            </a:r>
          </a:p>
          <a:p>
            <a:pPr marL="557213" lvl="1" indent="-214313">
              <a:buFont typeface="Arial" panose="020B0604020202020204" pitchFamily="34" charset="0"/>
              <a:buChar char="•"/>
            </a:pPr>
            <a:r>
              <a:rPr lang="it-IT" dirty="0">
                <a:solidFill>
                  <a:schemeClr val="tx1"/>
                </a:solidFill>
              </a:rPr>
              <a:t>Consentono una presa </a:t>
            </a:r>
            <a:r>
              <a:rPr lang="it-IT" dirty="0" err="1">
                <a:solidFill>
                  <a:schemeClr val="tx1"/>
                </a:solidFill>
              </a:rPr>
              <a:t>tridigitale</a:t>
            </a:r>
            <a:endParaRPr lang="it-IT" dirty="0">
              <a:solidFill>
                <a:schemeClr val="tx1"/>
              </a:solidFill>
            </a:endParaRPr>
          </a:p>
        </p:txBody>
      </p:sp>
      <p:grpSp>
        <p:nvGrpSpPr>
          <p:cNvPr id="16" name="Gruppo 15">
            <a:extLst>
              <a:ext uri="{FF2B5EF4-FFF2-40B4-BE49-F238E27FC236}">
                <a16:creationId xmlns:a16="http://schemas.microsoft.com/office/drawing/2014/main" id="{8B7B0531-8949-C0B3-40D8-D6573BFB6976}"/>
              </a:ext>
            </a:extLst>
          </p:cNvPr>
          <p:cNvGrpSpPr/>
          <p:nvPr/>
        </p:nvGrpSpPr>
        <p:grpSpPr>
          <a:xfrm>
            <a:off x="4502941" y="3035930"/>
            <a:ext cx="3712634" cy="1150640"/>
            <a:chOff x="6003921" y="2904906"/>
            <a:chExt cx="4950178" cy="1534187"/>
          </a:xfrm>
        </p:grpSpPr>
        <p:sp>
          <p:nvSpPr>
            <p:cNvPr id="12" name="Elaborazione alternativa 11">
              <a:extLst>
                <a:ext uri="{FF2B5EF4-FFF2-40B4-BE49-F238E27FC236}">
                  <a16:creationId xmlns:a16="http://schemas.microsoft.com/office/drawing/2014/main" id="{4985E6EA-CFB4-EACF-C0CF-815723A10386}"/>
                </a:ext>
              </a:extLst>
            </p:cNvPr>
            <p:cNvSpPr/>
            <p:nvPr/>
          </p:nvSpPr>
          <p:spPr>
            <a:xfrm>
              <a:off x="6600463" y="3429000"/>
              <a:ext cx="4353636" cy="1010093"/>
            </a:xfrm>
            <a:prstGeom prst="flowChartAlternateProcess">
              <a:avLst/>
            </a:prstGeom>
            <a:solidFill>
              <a:srgbClr val="822434"/>
            </a:solidFill>
            <a:ln>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buFont typeface="Arial" panose="020B0604020202020204" pitchFamily="34" charset="0"/>
                <a:buChar char="•"/>
              </a:pPr>
              <a:r>
                <a:rPr lang="it-IT" sz="1350"/>
                <a:t>Semplici da utilizzare</a:t>
              </a:r>
            </a:p>
            <a:p>
              <a:pPr marL="257175" indent="-257175">
                <a:buFont typeface="Arial" panose="020B0604020202020204" pitchFamily="34" charset="0"/>
                <a:buChar char="•"/>
              </a:pPr>
              <a:r>
                <a:rPr lang="it-IT" sz="1350"/>
                <a:t>La presa tridigitale consente l’esecuzione di diverse ADL</a:t>
              </a:r>
              <a:endParaRPr lang="it-IT" sz="1350" dirty="0"/>
            </a:p>
          </p:txBody>
        </p:sp>
        <p:sp>
          <p:nvSpPr>
            <p:cNvPr id="7" name="Segno di addizione 6">
              <a:extLst>
                <a:ext uri="{FF2B5EF4-FFF2-40B4-BE49-F238E27FC236}">
                  <a16:creationId xmlns:a16="http://schemas.microsoft.com/office/drawing/2014/main" id="{F2089272-E7E2-BB76-BC21-610C2C57A646}"/>
                </a:ext>
              </a:extLst>
            </p:cNvPr>
            <p:cNvSpPr/>
            <p:nvPr/>
          </p:nvSpPr>
          <p:spPr>
            <a:xfrm>
              <a:off x="6003921" y="2904906"/>
              <a:ext cx="1010093" cy="1010093"/>
            </a:xfrm>
            <a:prstGeom prst="mathPlus">
              <a:avLst/>
            </a:prstGeom>
            <a:solidFill>
              <a:srgbClr val="00B050"/>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grpSp>
      <p:sp>
        <p:nvSpPr>
          <p:cNvPr id="8" name="Segno di sottrazione 7">
            <a:extLst>
              <a:ext uri="{FF2B5EF4-FFF2-40B4-BE49-F238E27FC236}">
                <a16:creationId xmlns:a16="http://schemas.microsoft.com/office/drawing/2014/main" id="{17368DA6-5B52-706C-C0F1-926444B8C9EC}"/>
              </a:ext>
            </a:extLst>
          </p:cNvPr>
          <p:cNvSpPr/>
          <p:nvPr/>
        </p:nvSpPr>
        <p:spPr>
          <a:xfrm>
            <a:off x="4502941" y="4269988"/>
            <a:ext cx="757570" cy="757570"/>
          </a:xfrm>
          <a:prstGeom prst="mathMinus">
            <a:avLst/>
          </a:prstGeom>
          <a:solidFill>
            <a:srgbClr val="FF0000"/>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Tree>
    <p:extLst>
      <p:ext uri="{BB962C8B-B14F-4D97-AF65-F5344CB8AC3E}">
        <p14:creationId xmlns:p14="http://schemas.microsoft.com/office/powerpoint/2010/main" val="23031514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FCFBAE3B-65B7-19D9-0CCD-0B40F48AA6F0}"/>
              </a:ext>
            </a:extLst>
          </p:cNvPr>
          <p:cNvSpPr/>
          <p:nvPr/>
        </p:nvSpPr>
        <p:spPr>
          <a:xfrm>
            <a:off x="0" y="1061867"/>
            <a:ext cx="9144000" cy="612322"/>
          </a:xfrm>
          <a:prstGeom prst="rect">
            <a:avLst/>
          </a:prstGeom>
          <a:solidFill>
            <a:srgbClr val="822434"/>
          </a:solidFill>
          <a:ln>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700" b="1" dirty="0">
                <a:ln w="0"/>
                <a:solidFill>
                  <a:schemeClr val="bg1"/>
                </a:solidFill>
              </a:rPr>
              <a:t>PROTESI MIOELETTRICHE POLIARTICOLATE</a:t>
            </a:r>
          </a:p>
        </p:txBody>
      </p:sp>
      <p:pic>
        <p:nvPicPr>
          <p:cNvPr id="8" name="Immagine 7" descr="Immagine che contiene motore&#10;&#10;Descrizione generata automaticamente">
            <a:extLst>
              <a:ext uri="{FF2B5EF4-FFF2-40B4-BE49-F238E27FC236}">
                <a16:creationId xmlns:a16="http://schemas.microsoft.com/office/drawing/2014/main" id="{55C0C574-6E04-B241-01CA-B9F1EA155366}"/>
              </a:ext>
            </a:extLst>
          </p:cNvPr>
          <p:cNvPicPr>
            <a:picLocks noChangeAspect="1"/>
          </p:cNvPicPr>
          <p:nvPr/>
        </p:nvPicPr>
        <p:blipFill>
          <a:blip r:embed="rId3"/>
          <a:stretch>
            <a:fillRect/>
          </a:stretch>
        </p:blipFill>
        <p:spPr>
          <a:xfrm>
            <a:off x="5706765" y="2893339"/>
            <a:ext cx="2724382" cy="2471091"/>
          </a:xfrm>
          <a:prstGeom prst="rect">
            <a:avLst/>
          </a:prstGeom>
        </p:spPr>
      </p:pic>
      <p:sp>
        <p:nvSpPr>
          <p:cNvPr id="11" name="Elaborazione alternativa 10">
            <a:extLst>
              <a:ext uri="{FF2B5EF4-FFF2-40B4-BE49-F238E27FC236}">
                <a16:creationId xmlns:a16="http://schemas.microsoft.com/office/drawing/2014/main" id="{EC108295-7A5F-805E-65AE-05441A360954}"/>
              </a:ext>
            </a:extLst>
          </p:cNvPr>
          <p:cNvSpPr/>
          <p:nvPr/>
        </p:nvSpPr>
        <p:spPr>
          <a:xfrm>
            <a:off x="1515080" y="3240319"/>
            <a:ext cx="3265227" cy="611630"/>
          </a:xfrm>
          <a:prstGeom prst="flowChartAlternateProcess">
            <a:avLst/>
          </a:prstGeom>
          <a:solidFill>
            <a:srgbClr val="822434"/>
          </a:solidFill>
          <a:ln>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buFont typeface="Arial" panose="020B0604020202020204" pitchFamily="34" charset="0"/>
              <a:buChar char="•"/>
            </a:pPr>
            <a:r>
              <a:rPr lang="it-IT" sz="1350" dirty="0"/>
              <a:t>Antropomorfe</a:t>
            </a:r>
          </a:p>
          <a:p>
            <a:pPr marL="257175" indent="-257175">
              <a:buFont typeface="Arial" panose="020B0604020202020204" pitchFamily="34" charset="0"/>
              <a:buChar char="•"/>
            </a:pPr>
            <a:r>
              <a:rPr lang="it-IT" sz="1350" dirty="0"/>
              <a:t>Movimenti di presa complessi</a:t>
            </a:r>
          </a:p>
        </p:txBody>
      </p:sp>
      <p:sp>
        <p:nvSpPr>
          <p:cNvPr id="12" name="Elaborazione alternativa 11">
            <a:extLst>
              <a:ext uri="{FF2B5EF4-FFF2-40B4-BE49-F238E27FC236}">
                <a16:creationId xmlns:a16="http://schemas.microsoft.com/office/drawing/2014/main" id="{D424CA1F-E658-9CC3-8E79-BAEF1BECAB98}"/>
              </a:ext>
            </a:extLst>
          </p:cNvPr>
          <p:cNvSpPr/>
          <p:nvPr/>
        </p:nvSpPr>
        <p:spPr>
          <a:xfrm>
            <a:off x="1515080" y="4227584"/>
            <a:ext cx="3265227" cy="885330"/>
          </a:xfrm>
          <a:prstGeom prst="flowChartAlternateProcess">
            <a:avLst/>
          </a:prstGeom>
          <a:solidFill>
            <a:srgbClr val="822434"/>
          </a:solidFill>
          <a:ln>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buFont typeface="Arial" panose="020B0604020202020204" pitchFamily="34" charset="0"/>
              <a:buChar char="•"/>
            </a:pPr>
            <a:r>
              <a:rPr lang="it-IT" sz="1350" dirty="0"/>
              <a:t>Schemi di presa preimpostati</a:t>
            </a:r>
          </a:p>
          <a:p>
            <a:pPr marL="257175" indent="-257175">
              <a:buFont typeface="Arial" panose="020B0604020202020204" pitchFamily="34" charset="0"/>
              <a:buChar char="•"/>
            </a:pPr>
            <a:r>
              <a:rPr lang="it-IT" sz="1350" dirty="0"/>
              <a:t>Utilizzo complesso</a:t>
            </a:r>
          </a:p>
          <a:p>
            <a:pPr marL="257175" indent="-257175">
              <a:buFont typeface="Arial" panose="020B0604020202020204" pitchFamily="34" charset="0"/>
              <a:buChar char="•"/>
            </a:pPr>
            <a:r>
              <a:rPr lang="it-IT" sz="1350" dirty="0"/>
              <a:t>Non alla portata di tutti</a:t>
            </a:r>
          </a:p>
          <a:p>
            <a:pPr marL="257175" indent="-257175">
              <a:buFont typeface="Arial" panose="020B0604020202020204" pitchFamily="34" charset="0"/>
              <a:buChar char="•"/>
            </a:pPr>
            <a:r>
              <a:rPr lang="it-IT" sz="1350" dirty="0"/>
              <a:t>Costo elevato</a:t>
            </a:r>
          </a:p>
        </p:txBody>
      </p:sp>
      <p:sp>
        <p:nvSpPr>
          <p:cNvPr id="16" name="CasellaDiTesto 15">
            <a:extLst>
              <a:ext uri="{FF2B5EF4-FFF2-40B4-BE49-F238E27FC236}">
                <a16:creationId xmlns:a16="http://schemas.microsoft.com/office/drawing/2014/main" id="{3DAE8F70-918F-30E2-AA29-5CDF07BF42F7}"/>
              </a:ext>
            </a:extLst>
          </p:cNvPr>
          <p:cNvSpPr txBox="1"/>
          <p:nvPr/>
        </p:nvSpPr>
        <p:spPr>
          <a:xfrm>
            <a:off x="1092559" y="1965919"/>
            <a:ext cx="6855851" cy="553998"/>
          </a:xfrm>
          <a:prstGeom prst="rect">
            <a:avLst/>
          </a:prstGeom>
          <a:noFill/>
        </p:spPr>
        <p:txBody>
          <a:bodyPr wrap="square">
            <a:spAutoFit/>
          </a:bodyPr>
          <a:lstStyle/>
          <a:p>
            <a:pPr lvl="1"/>
            <a:r>
              <a:rPr lang="it-IT" sz="1500" dirty="0"/>
              <a:t>Prevedono </a:t>
            </a:r>
            <a:r>
              <a:rPr lang="it-IT" sz="1500" b="1" dirty="0"/>
              <a:t>un motore per ogni dito </a:t>
            </a:r>
            <a:r>
              <a:rPr lang="it-IT" sz="1500" dirty="0"/>
              <a:t>che consente di ricreare i molteplici e </a:t>
            </a:r>
            <a:r>
              <a:rPr lang="it-IT" sz="1500" b="1" dirty="0"/>
              <a:t>complessi</a:t>
            </a:r>
            <a:r>
              <a:rPr lang="it-IT" sz="1500" dirty="0"/>
              <a:t> movimenti della mano umana</a:t>
            </a:r>
          </a:p>
        </p:txBody>
      </p:sp>
      <p:sp>
        <p:nvSpPr>
          <p:cNvPr id="2" name="Segno di addizione 1">
            <a:extLst>
              <a:ext uri="{FF2B5EF4-FFF2-40B4-BE49-F238E27FC236}">
                <a16:creationId xmlns:a16="http://schemas.microsoft.com/office/drawing/2014/main" id="{EB0D8EF7-EA6C-64B0-F8E4-A89A1B3F6049}"/>
              </a:ext>
            </a:extLst>
          </p:cNvPr>
          <p:cNvSpPr/>
          <p:nvPr/>
        </p:nvSpPr>
        <p:spPr>
          <a:xfrm>
            <a:off x="1136295" y="2788564"/>
            <a:ext cx="757570" cy="757570"/>
          </a:xfrm>
          <a:prstGeom prst="mathPlus">
            <a:avLst/>
          </a:prstGeom>
          <a:solidFill>
            <a:srgbClr val="00B050"/>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3" name="Segno di sottrazione 2">
            <a:extLst>
              <a:ext uri="{FF2B5EF4-FFF2-40B4-BE49-F238E27FC236}">
                <a16:creationId xmlns:a16="http://schemas.microsoft.com/office/drawing/2014/main" id="{C4924BF3-F6F5-9871-F861-F8087C074E88}"/>
              </a:ext>
            </a:extLst>
          </p:cNvPr>
          <p:cNvSpPr/>
          <p:nvPr/>
        </p:nvSpPr>
        <p:spPr>
          <a:xfrm>
            <a:off x="1136295" y="3809713"/>
            <a:ext cx="757570" cy="757570"/>
          </a:xfrm>
          <a:prstGeom prst="mathMinus">
            <a:avLst/>
          </a:prstGeom>
          <a:solidFill>
            <a:srgbClr val="FF0000"/>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Tree>
    <p:extLst>
      <p:ext uri="{BB962C8B-B14F-4D97-AF65-F5344CB8AC3E}">
        <p14:creationId xmlns:p14="http://schemas.microsoft.com/office/powerpoint/2010/main" val="7732013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FCFBAE3B-65B7-19D9-0CCD-0B40F48AA6F0}"/>
              </a:ext>
            </a:extLst>
          </p:cNvPr>
          <p:cNvSpPr/>
          <p:nvPr/>
        </p:nvSpPr>
        <p:spPr>
          <a:xfrm>
            <a:off x="0" y="1061867"/>
            <a:ext cx="9144000" cy="612322"/>
          </a:xfrm>
          <a:prstGeom prst="rect">
            <a:avLst/>
          </a:prstGeom>
          <a:solidFill>
            <a:srgbClr val="822434"/>
          </a:solidFill>
          <a:ln>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700" b="1" dirty="0">
                <a:ln w="0"/>
                <a:solidFill>
                  <a:schemeClr val="bg1"/>
                </a:solidFill>
              </a:rPr>
              <a:t>ADAM’S HAND</a:t>
            </a:r>
          </a:p>
        </p:txBody>
      </p:sp>
      <p:pic>
        <p:nvPicPr>
          <p:cNvPr id="7" name="adam s hand modello">
            <a:extLst>
              <a:ext uri="{FF2B5EF4-FFF2-40B4-BE49-F238E27FC236}">
                <a16:creationId xmlns:a16="http://schemas.microsoft.com/office/drawing/2014/main" id="{C87E6F4E-1FFE-F29A-70F8-A31889A3A11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408605" y="2521472"/>
            <a:ext cx="2857500" cy="2857500"/>
          </a:xfrm>
          <a:prstGeom prst="rect">
            <a:avLst/>
          </a:prstGeom>
        </p:spPr>
      </p:pic>
      <p:sp>
        <p:nvSpPr>
          <p:cNvPr id="9" name="CasellaDiTesto 8">
            <a:extLst>
              <a:ext uri="{FF2B5EF4-FFF2-40B4-BE49-F238E27FC236}">
                <a16:creationId xmlns:a16="http://schemas.microsoft.com/office/drawing/2014/main" id="{85D31912-2823-2185-5DBB-9B70CC70AB7D}"/>
              </a:ext>
            </a:extLst>
          </p:cNvPr>
          <p:cNvSpPr txBox="1"/>
          <p:nvPr/>
        </p:nvSpPr>
        <p:spPr>
          <a:xfrm>
            <a:off x="756084" y="1882876"/>
            <a:ext cx="7749884" cy="323165"/>
          </a:xfrm>
          <a:prstGeom prst="rect">
            <a:avLst/>
          </a:prstGeom>
          <a:noFill/>
        </p:spPr>
        <p:txBody>
          <a:bodyPr wrap="square">
            <a:spAutoFit/>
          </a:bodyPr>
          <a:lstStyle/>
          <a:p>
            <a:r>
              <a:rPr lang="it-IT" sz="1500" dirty="0" err="1"/>
              <a:t>Adam's</a:t>
            </a:r>
            <a:r>
              <a:rPr lang="it-IT" sz="1500" dirty="0"/>
              <a:t> Hand®, prodotta da </a:t>
            </a:r>
            <a:r>
              <a:rPr lang="it-IT" sz="1500" dirty="0" err="1"/>
              <a:t>BionIT</a:t>
            </a:r>
            <a:r>
              <a:rPr lang="it-IT" sz="1500" dirty="0"/>
              <a:t> Labs S.R.L., è una protesi mioelettrica </a:t>
            </a:r>
            <a:r>
              <a:rPr lang="it-IT" sz="1500" dirty="0" err="1"/>
              <a:t>poliarticolata</a:t>
            </a:r>
            <a:r>
              <a:rPr lang="it-IT" sz="1500" dirty="0"/>
              <a:t> innovativa </a:t>
            </a:r>
          </a:p>
        </p:txBody>
      </p:sp>
      <p:sp>
        <p:nvSpPr>
          <p:cNvPr id="11" name="Rettangolo con angoli arrotondati 10">
            <a:extLst>
              <a:ext uri="{FF2B5EF4-FFF2-40B4-BE49-F238E27FC236}">
                <a16:creationId xmlns:a16="http://schemas.microsoft.com/office/drawing/2014/main" id="{BC83A096-671F-72F3-AF2A-8A154E8A74B4}"/>
              </a:ext>
            </a:extLst>
          </p:cNvPr>
          <p:cNvSpPr/>
          <p:nvPr/>
        </p:nvSpPr>
        <p:spPr>
          <a:xfrm>
            <a:off x="1038680" y="2563171"/>
            <a:ext cx="3998181" cy="1309620"/>
          </a:xfrm>
          <a:prstGeom prst="roundRect">
            <a:avLst/>
          </a:prstGeom>
          <a:solidFill>
            <a:schemeClr val="bg1"/>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it-IT" sz="1500" dirty="0">
                <a:solidFill>
                  <a:prstClr val="black"/>
                </a:solidFill>
                <a:latin typeface="Calibri" panose="020F0502020204030204"/>
              </a:rPr>
              <a:t>U</a:t>
            </a:r>
            <a:r>
              <a:rPr lang="it-IT" sz="1500" dirty="0" err="1">
                <a:solidFill>
                  <a:prstClr val="black"/>
                </a:solidFill>
                <a:latin typeface="Calibri" panose="020F0502020204030204"/>
              </a:rPr>
              <a:t>tilizza</a:t>
            </a:r>
            <a:r>
              <a:rPr lang="it-IT" sz="1500" dirty="0">
                <a:solidFill>
                  <a:prstClr val="black"/>
                </a:solidFill>
                <a:latin typeface="Calibri" panose="020F0502020204030204"/>
              </a:rPr>
              <a:t> solo </a:t>
            </a:r>
            <a:r>
              <a:rPr lang="it-IT" sz="1500" b="1" dirty="0">
                <a:solidFill>
                  <a:prstClr val="black"/>
                </a:solidFill>
                <a:latin typeface="Calibri" panose="020F0502020204030204"/>
              </a:rPr>
              <a:t>due motori </a:t>
            </a:r>
            <a:r>
              <a:rPr lang="it-IT" sz="1500" dirty="0">
                <a:solidFill>
                  <a:prstClr val="black"/>
                </a:solidFill>
                <a:latin typeface="Calibri" panose="020F0502020204030204"/>
              </a:rPr>
              <a:t>per controllare tutte le dita, </a:t>
            </a:r>
            <a:r>
              <a:rPr lang="it-IT" sz="1500" b="1" dirty="0">
                <a:solidFill>
                  <a:prstClr val="black"/>
                </a:solidFill>
                <a:latin typeface="Calibri" panose="020F0502020204030204"/>
              </a:rPr>
              <a:t>adattandosi automaticamente alla forma e alle dimensioni degli oggetti afferrati</a:t>
            </a:r>
            <a:r>
              <a:rPr lang="it-IT" sz="1500" dirty="0">
                <a:solidFill>
                  <a:prstClr val="black"/>
                </a:solidFill>
                <a:latin typeface="Calibri" panose="020F0502020204030204"/>
              </a:rPr>
              <a:t>, senza la selezione di alcuno schema di presa. </a:t>
            </a:r>
          </a:p>
        </p:txBody>
      </p:sp>
      <p:sp>
        <p:nvSpPr>
          <p:cNvPr id="10" name="Elaborazione alternativa 9">
            <a:extLst>
              <a:ext uri="{FF2B5EF4-FFF2-40B4-BE49-F238E27FC236}">
                <a16:creationId xmlns:a16="http://schemas.microsoft.com/office/drawing/2014/main" id="{EE41FADE-2563-820E-4B2D-93E4740C721C}"/>
              </a:ext>
            </a:extLst>
          </p:cNvPr>
          <p:cNvSpPr/>
          <p:nvPr/>
        </p:nvSpPr>
        <p:spPr>
          <a:xfrm>
            <a:off x="1867558" y="2387097"/>
            <a:ext cx="2236784" cy="352147"/>
          </a:xfrm>
          <a:prstGeom prst="flowChartAlternateProcess">
            <a:avLst/>
          </a:prstGeom>
          <a:solidFill>
            <a:srgbClr val="822434"/>
          </a:solidFill>
          <a:ln>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350" b="1" dirty="0"/>
              <a:t>COMPLETAMENTE ADATTIVA</a:t>
            </a:r>
          </a:p>
        </p:txBody>
      </p:sp>
      <p:sp>
        <p:nvSpPr>
          <p:cNvPr id="12" name="Elaborazione alternativa 11">
            <a:extLst>
              <a:ext uri="{FF2B5EF4-FFF2-40B4-BE49-F238E27FC236}">
                <a16:creationId xmlns:a16="http://schemas.microsoft.com/office/drawing/2014/main" id="{8E8FAA25-C660-C84D-92FE-954C5F7058A1}"/>
              </a:ext>
            </a:extLst>
          </p:cNvPr>
          <p:cNvSpPr/>
          <p:nvPr/>
        </p:nvSpPr>
        <p:spPr>
          <a:xfrm>
            <a:off x="1405157" y="4421392"/>
            <a:ext cx="3265227" cy="1107465"/>
          </a:xfrm>
          <a:prstGeom prst="flowChartAlternateProcess">
            <a:avLst/>
          </a:prstGeom>
          <a:solidFill>
            <a:srgbClr val="822434"/>
          </a:solidFill>
          <a:ln>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defTabSz="685800">
              <a:buFont typeface="Arial" panose="020B0604020202020204" pitchFamily="34" charset="0"/>
              <a:buChar char="•"/>
              <a:defRPr/>
            </a:pPr>
            <a:r>
              <a:rPr lang="it-IT" sz="1650" dirty="0">
                <a:solidFill>
                  <a:schemeClr val="bg1"/>
                </a:solidFill>
                <a:latin typeface="Calibri" panose="020F0502020204030204"/>
              </a:rPr>
              <a:t>Leggera</a:t>
            </a:r>
          </a:p>
          <a:p>
            <a:pPr marL="257175" indent="-257175" defTabSz="685800">
              <a:buFont typeface="Arial" panose="020B0604020202020204" pitchFamily="34" charset="0"/>
              <a:buChar char="•"/>
              <a:defRPr/>
            </a:pPr>
            <a:r>
              <a:rPr lang="it-IT" sz="1650" dirty="0">
                <a:solidFill>
                  <a:schemeClr val="bg1"/>
                </a:solidFill>
                <a:latin typeface="Calibri" panose="020F0502020204030204"/>
              </a:rPr>
              <a:t>Facile da usare</a:t>
            </a:r>
          </a:p>
          <a:p>
            <a:pPr marL="257175" indent="-257175" defTabSz="685800">
              <a:buFont typeface="Arial" panose="020B0604020202020204" pitchFamily="34" charset="0"/>
              <a:buChar char="•"/>
              <a:defRPr/>
            </a:pPr>
            <a:r>
              <a:rPr lang="it-IT" sz="1650" dirty="0">
                <a:solidFill>
                  <a:schemeClr val="bg1"/>
                </a:solidFill>
                <a:latin typeface="Calibri" panose="020F0502020204030204"/>
              </a:rPr>
              <a:t>Anche per utenti meno esperti</a:t>
            </a:r>
          </a:p>
          <a:p>
            <a:pPr marL="257175" indent="-257175" defTabSz="685800">
              <a:buFont typeface="Arial" panose="020B0604020202020204" pitchFamily="34" charset="0"/>
              <a:buChar char="•"/>
              <a:defRPr/>
            </a:pPr>
            <a:r>
              <a:rPr lang="it-IT" sz="1650" dirty="0">
                <a:solidFill>
                  <a:schemeClr val="bg1"/>
                </a:solidFill>
                <a:latin typeface="Calibri" panose="020F0502020204030204"/>
              </a:rPr>
              <a:t>Economica</a:t>
            </a:r>
          </a:p>
        </p:txBody>
      </p:sp>
      <p:sp>
        <p:nvSpPr>
          <p:cNvPr id="3" name="Segno di addizione 2">
            <a:extLst>
              <a:ext uri="{FF2B5EF4-FFF2-40B4-BE49-F238E27FC236}">
                <a16:creationId xmlns:a16="http://schemas.microsoft.com/office/drawing/2014/main" id="{E3A2CD4E-E3E2-4893-74FC-23B73C2F79F7}"/>
              </a:ext>
            </a:extLst>
          </p:cNvPr>
          <p:cNvSpPr/>
          <p:nvPr/>
        </p:nvSpPr>
        <p:spPr>
          <a:xfrm>
            <a:off x="1026372" y="4048865"/>
            <a:ext cx="757570" cy="757570"/>
          </a:xfrm>
          <a:prstGeom prst="mathPlus">
            <a:avLst/>
          </a:prstGeom>
          <a:solidFill>
            <a:srgbClr val="00B050"/>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5" name="CasellaDiTesto 4">
            <a:extLst>
              <a:ext uri="{FF2B5EF4-FFF2-40B4-BE49-F238E27FC236}">
                <a16:creationId xmlns:a16="http://schemas.microsoft.com/office/drawing/2014/main" id="{3235B9A9-E2C7-047A-A2E9-B862EA33E8EE}"/>
              </a:ext>
            </a:extLst>
          </p:cNvPr>
          <p:cNvSpPr txBox="1"/>
          <p:nvPr/>
        </p:nvSpPr>
        <p:spPr>
          <a:xfrm>
            <a:off x="521296" y="5725929"/>
            <a:ext cx="8219460" cy="923330"/>
          </a:xfrm>
          <a:prstGeom prst="rect">
            <a:avLst/>
          </a:prstGeom>
          <a:noFill/>
        </p:spPr>
        <p:txBody>
          <a:bodyPr wrap="square">
            <a:spAutoFit/>
          </a:bodyPr>
          <a:lstStyle/>
          <a:p>
            <a:r>
              <a:rPr lang="it-IT" dirty="0"/>
              <a:t>Un algoritmo di IA integrato in </a:t>
            </a:r>
            <a:r>
              <a:rPr lang="it-IT" dirty="0" err="1"/>
              <a:t>Adam’s</a:t>
            </a:r>
            <a:r>
              <a:rPr lang="it-IT" dirty="0"/>
              <a:t> Hand, guida gli utenti durante il veloce processo di apprendimento e adatta perfettamente il funzionamento del dispositivo al loro tono muscolare, semplificandone ulteriormente l’utilizzo.</a:t>
            </a:r>
            <a:endParaRPr lang="en-US" dirty="0"/>
          </a:p>
        </p:txBody>
      </p:sp>
    </p:spTree>
    <p:extLst>
      <p:ext uri="{BB962C8B-B14F-4D97-AF65-F5344CB8AC3E}">
        <p14:creationId xmlns:p14="http://schemas.microsoft.com/office/powerpoint/2010/main" val="3654525599"/>
      </p:ext>
    </p:extLst>
  </p:cSld>
  <p:clrMapOvr>
    <a:masterClrMapping/>
  </p:clrMapOvr>
  <p:timing>
    <p:tnLst>
      <p:par>
        <p:cTn id="1" dur="indefinite" restart="never" nodeType="tmRoot">
          <p:childTnLst>
            <p:video>
              <p:cMediaNode vol="80000">
                <p:cTn id="2" fill="hold" display="0">
                  <p:stCondLst>
                    <p:cond delay="indefinite"/>
                  </p:st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1A101D7F-5E9B-6071-A8F5-400710AE150E}"/>
              </a:ext>
            </a:extLst>
          </p:cNvPr>
          <p:cNvPicPr>
            <a:picLocks noChangeAspect="1"/>
          </p:cNvPicPr>
          <p:nvPr/>
        </p:nvPicPr>
        <p:blipFill>
          <a:blip r:embed="rId2"/>
          <a:stretch>
            <a:fillRect/>
          </a:stretch>
        </p:blipFill>
        <p:spPr>
          <a:xfrm>
            <a:off x="318349" y="4403757"/>
            <a:ext cx="4174649" cy="1453432"/>
          </a:xfrm>
          <a:prstGeom prst="rect">
            <a:avLst/>
          </a:prstGeom>
          <a:ln w="28575">
            <a:solidFill>
              <a:schemeClr val="accent1"/>
            </a:solidFill>
          </a:ln>
        </p:spPr>
      </p:pic>
      <p:pic>
        <p:nvPicPr>
          <p:cNvPr id="7" name="Immagine 6">
            <a:extLst>
              <a:ext uri="{FF2B5EF4-FFF2-40B4-BE49-F238E27FC236}">
                <a16:creationId xmlns:a16="http://schemas.microsoft.com/office/drawing/2014/main" id="{C4E94429-E8FB-70D3-F62E-8ADD59184708}"/>
              </a:ext>
            </a:extLst>
          </p:cNvPr>
          <p:cNvPicPr>
            <a:picLocks noChangeAspect="1"/>
          </p:cNvPicPr>
          <p:nvPr/>
        </p:nvPicPr>
        <p:blipFill>
          <a:blip r:embed="rId3"/>
          <a:stretch>
            <a:fillRect/>
          </a:stretch>
        </p:blipFill>
        <p:spPr>
          <a:xfrm>
            <a:off x="4651004" y="1108100"/>
            <a:ext cx="4112798" cy="1449313"/>
          </a:xfrm>
          <a:prstGeom prst="rect">
            <a:avLst/>
          </a:prstGeom>
          <a:ln w="28575">
            <a:solidFill>
              <a:schemeClr val="accent1"/>
            </a:solidFill>
          </a:ln>
        </p:spPr>
      </p:pic>
      <p:pic>
        <p:nvPicPr>
          <p:cNvPr id="9" name="Immagine 8">
            <a:extLst>
              <a:ext uri="{FF2B5EF4-FFF2-40B4-BE49-F238E27FC236}">
                <a16:creationId xmlns:a16="http://schemas.microsoft.com/office/drawing/2014/main" id="{4379394C-CB9F-EFD5-FA7D-9EE049FEE133}"/>
              </a:ext>
            </a:extLst>
          </p:cNvPr>
          <p:cNvPicPr>
            <a:picLocks noChangeAspect="1"/>
          </p:cNvPicPr>
          <p:nvPr/>
        </p:nvPicPr>
        <p:blipFill>
          <a:blip r:embed="rId4"/>
          <a:stretch>
            <a:fillRect/>
          </a:stretch>
        </p:blipFill>
        <p:spPr>
          <a:xfrm>
            <a:off x="4660594" y="2900012"/>
            <a:ext cx="4112798" cy="1255178"/>
          </a:xfrm>
          <a:prstGeom prst="rect">
            <a:avLst/>
          </a:prstGeom>
          <a:ln w="28575">
            <a:solidFill>
              <a:schemeClr val="accent1"/>
            </a:solidFill>
          </a:ln>
        </p:spPr>
      </p:pic>
      <p:pic>
        <p:nvPicPr>
          <p:cNvPr id="11" name="Immagine 10">
            <a:extLst>
              <a:ext uri="{FF2B5EF4-FFF2-40B4-BE49-F238E27FC236}">
                <a16:creationId xmlns:a16="http://schemas.microsoft.com/office/drawing/2014/main" id="{4D378A50-80ED-528D-2AE2-C81938A45A8D}"/>
              </a:ext>
            </a:extLst>
          </p:cNvPr>
          <p:cNvPicPr>
            <a:picLocks noChangeAspect="1"/>
          </p:cNvPicPr>
          <p:nvPr/>
        </p:nvPicPr>
        <p:blipFill>
          <a:blip r:embed="rId5"/>
          <a:stretch>
            <a:fillRect/>
          </a:stretch>
        </p:blipFill>
        <p:spPr>
          <a:xfrm>
            <a:off x="251520" y="1136015"/>
            <a:ext cx="4162421" cy="1075802"/>
          </a:xfrm>
          <a:prstGeom prst="rect">
            <a:avLst/>
          </a:prstGeom>
          <a:ln w="28575">
            <a:solidFill>
              <a:schemeClr val="accent1"/>
            </a:solidFill>
          </a:ln>
        </p:spPr>
      </p:pic>
      <p:pic>
        <p:nvPicPr>
          <p:cNvPr id="13" name="Immagine 12">
            <a:extLst>
              <a:ext uri="{FF2B5EF4-FFF2-40B4-BE49-F238E27FC236}">
                <a16:creationId xmlns:a16="http://schemas.microsoft.com/office/drawing/2014/main" id="{59E8C00E-13D4-1749-E8DE-A3E6A57F8CA0}"/>
              </a:ext>
            </a:extLst>
          </p:cNvPr>
          <p:cNvPicPr>
            <a:picLocks noChangeAspect="1"/>
          </p:cNvPicPr>
          <p:nvPr/>
        </p:nvPicPr>
        <p:blipFill>
          <a:blip r:embed="rId6"/>
          <a:stretch>
            <a:fillRect/>
          </a:stretch>
        </p:blipFill>
        <p:spPr>
          <a:xfrm>
            <a:off x="330577" y="2891099"/>
            <a:ext cx="4162421" cy="1075802"/>
          </a:xfrm>
          <a:prstGeom prst="rect">
            <a:avLst/>
          </a:prstGeom>
          <a:ln w="28575">
            <a:solidFill>
              <a:schemeClr val="accent1"/>
            </a:solidFill>
          </a:ln>
        </p:spPr>
      </p:pic>
      <p:pic>
        <p:nvPicPr>
          <p:cNvPr id="15" name="Immagine 14">
            <a:extLst>
              <a:ext uri="{FF2B5EF4-FFF2-40B4-BE49-F238E27FC236}">
                <a16:creationId xmlns:a16="http://schemas.microsoft.com/office/drawing/2014/main" id="{5815F879-EA4D-60D8-F90B-C035AA1982B6}"/>
              </a:ext>
            </a:extLst>
          </p:cNvPr>
          <p:cNvPicPr>
            <a:picLocks noChangeAspect="1"/>
          </p:cNvPicPr>
          <p:nvPr/>
        </p:nvPicPr>
        <p:blipFill>
          <a:blip r:embed="rId7"/>
          <a:stretch>
            <a:fillRect/>
          </a:stretch>
        </p:blipFill>
        <p:spPr>
          <a:xfrm>
            <a:off x="4651004" y="4497790"/>
            <a:ext cx="4165058" cy="1359398"/>
          </a:xfrm>
          <a:prstGeom prst="rect">
            <a:avLst/>
          </a:prstGeom>
          <a:ln w="28575">
            <a:solidFill>
              <a:schemeClr val="accent1"/>
            </a:solidFill>
          </a:ln>
        </p:spPr>
      </p:pic>
    </p:spTree>
    <p:extLst>
      <p:ext uri="{BB962C8B-B14F-4D97-AF65-F5344CB8AC3E}">
        <p14:creationId xmlns:p14="http://schemas.microsoft.com/office/powerpoint/2010/main" val="2211215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ccia destra con strisce 19">
            <a:extLst>
              <a:ext uri="{FF2B5EF4-FFF2-40B4-BE49-F238E27FC236}">
                <a16:creationId xmlns:a16="http://schemas.microsoft.com/office/drawing/2014/main" id="{956B94FD-378A-1778-4120-93E486DF5E0C}"/>
              </a:ext>
            </a:extLst>
          </p:cNvPr>
          <p:cNvSpPr/>
          <p:nvPr/>
        </p:nvSpPr>
        <p:spPr>
          <a:xfrm>
            <a:off x="3069743" y="2441793"/>
            <a:ext cx="6265802" cy="2983348"/>
          </a:xfrm>
          <a:prstGeom prst="stripedRightArrow">
            <a:avLst>
              <a:gd name="adj1" fmla="val 59249"/>
              <a:gd name="adj2" fmla="val 78862"/>
            </a:avLst>
          </a:prstGeom>
          <a:solidFill>
            <a:srgbClr val="E4CECE"/>
          </a:solidFill>
          <a:ln w="12700" cap="flat" cmpd="sng" algn="ctr">
            <a:solidFill>
              <a:srgbClr val="E4CECE"/>
            </a:solidFill>
            <a:prstDash val="solid"/>
            <a:miter lim="800000"/>
          </a:ln>
          <a:effectLst>
            <a:outerShdw blurRad="63500" dist="76200" dir="3000000" sx="101000" sy="101000" algn="ctr" rotWithShape="0">
              <a:sysClr val="windowText" lastClr="000000">
                <a:alpha val="42000"/>
              </a:sysClr>
            </a:outerShdw>
          </a:effectLst>
        </p:spPr>
        <p:txBody>
          <a:bodyPr rtlCol="0" anchor="ctr"/>
          <a:lstStyle/>
          <a:p>
            <a:pPr algn="ctr" defTabSz="342900">
              <a:defRPr/>
            </a:pPr>
            <a:endParaRPr lang="it-IT" sz="900" kern="0">
              <a:solidFill>
                <a:prstClr val="white"/>
              </a:solidFill>
              <a:latin typeface="Calibri" panose="020F0502020204030204"/>
            </a:endParaRPr>
          </a:p>
        </p:txBody>
      </p:sp>
      <p:sp>
        <p:nvSpPr>
          <p:cNvPr id="4" name="Rettangolo 3">
            <a:extLst>
              <a:ext uri="{FF2B5EF4-FFF2-40B4-BE49-F238E27FC236}">
                <a16:creationId xmlns:a16="http://schemas.microsoft.com/office/drawing/2014/main" id="{FCFBAE3B-65B7-19D9-0CCD-0B40F48AA6F0}"/>
              </a:ext>
            </a:extLst>
          </p:cNvPr>
          <p:cNvSpPr/>
          <p:nvPr/>
        </p:nvSpPr>
        <p:spPr>
          <a:xfrm>
            <a:off x="0" y="1061867"/>
            <a:ext cx="9144000" cy="612322"/>
          </a:xfrm>
          <a:prstGeom prst="rect">
            <a:avLst/>
          </a:prstGeom>
          <a:solidFill>
            <a:srgbClr val="822434"/>
          </a:solidFill>
          <a:ln>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700" b="1" dirty="0">
                <a:ln w="0"/>
                <a:solidFill>
                  <a:schemeClr val="bg1"/>
                </a:solidFill>
              </a:rPr>
              <a:t>PROTOCOLLO DI STUDIO</a:t>
            </a:r>
          </a:p>
        </p:txBody>
      </p:sp>
      <p:sp>
        <p:nvSpPr>
          <p:cNvPr id="8" name="Rettangolo con angoli arrotondati 7">
            <a:extLst>
              <a:ext uri="{FF2B5EF4-FFF2-40B4-BE49-F238E27FC236}">
                <a16:creationId xmlns:a16="http://schemas.microsoft.com/office/drawing/2014/main" id="{4CE54823-43A6-A545-F20A-0B1DAA71CE93}"/>
              </a:ext>
            </a:extLst>
          </p:cNvPr>
          <p:cNvSpPr/>
          <p:nvPr/>
        </p:nvSpPr>
        <p:spPr>
          <a:xfrm>
            <a:off x="511910" y="3221339"/>
            <a:ext cx="2231432" cy="1603697"/>
          </a:xfrm>
          <a:prstGeom prst="roundRect">
            <a:avLst/>
          </a:prstGeom>
          <a:solidFill>
            <a:schemeClr val="bg1"/>
          </a:solidFill>
          <a:ln w="28575">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defTabSz="685800">
              <a:lnSpc>
                <a:spcPct val="150000"/>
              </a:lnSpc>
              <a:buFont typeface="Arial" panose="020B0604020202020204" pitchFamily="34" charset="0"/>
              <a:buChar char="•"/>
              <a:defRPr/>
            </a:pPr>
            <a:r>
              <a:rPr lang="it-IT" sz="1200" b="1" dirty="0">
                <a:solidFill>
                  <a:schemeClr val="tx1"/>
                </a:solidFill>
                <a:latin typeface="Calibri" panose="020F0502020204030204"/>
              </a:rPr>
              <a:t>M, 75 ANNI</a:t>
            </a:r>
          </a:p>
          <a:p>
            <a:pPr marL="214313" indent="-214313" defTabSz="685800">
              <a:lnSpc>
                <a:spcPct val="150000"/>
              </a:lnSpc>
              <a:buFont typeface="Arial" panose="020B0604020202020204" pitchFamily="34" charset="0"/>
              <a:buChar char="•"/>
              <a:defRPr/>
            </a:pPr>
            <a:r>
              <a:rPr lang="it-IT" sz="1200" b="1" dirty="0">
                <a:solidFill>
                  <a:schemeClr val="tx1"/>
                </a:solidFill>
                <a:latin typeface="Calibri" panose="020F0502020204030204"/>
              </a:rPr>
              <a:t>Amputazione </a:t>
            </a:r>
            <a:r>
              <a:rPr lang="it-IT" sz="1200" b="1" dirty="0" err="1">
                <a:solidFill>
                  <a:schemeClr val="tx1"/>
                </a:solidFill>
                <a:latin typeface="Calibri" panose="020F0502020204030204"/>
              </a:rPr>
              <a:t>transradiale</a:t>
            </a:r>
            <a:r>
              <a:rPr lang="it-IT" sz="1200" b="1" dirty="0">
                <a:solidFill>
                  <a:schemeClr val="tx1"/>
                </a:solidFill>
                <a:latin typeface="Calibri" panose="020F0502020204030204"/>
              </a:rPr>
              <a:t> </a:t>
            </a:r>
          </a:p>
          <a:p>
            <a:pPr marL="214313" indent="-214313" defTabSz="685800">
              <a:lnSpc>
                <a:spcPct val="150000"/>
              </a:lnSpc>
              <a:buFont typeface="Arial" panose="020B0604020202020204" pitchFamily="34" charset="0"/>
              <a:buChar char="•"/>
              <a:defRPr/>
            </a:pPr>
            <a:r>
              <a:rPr lang="it-IT" sz="1200" b="1" dirty="0">
                <a:solidFill>
                  <a:schemeClr val="tx1"/>
                </a:solidFill>
                <a:latin typeface="Calibri" panose="020F0502020204030204"/>
              </a:rPr>
              <a:t>Origine traumatica (30 aa)</a:t>
            </a:r>
          </a:p>
          <a:p>
            <a:pPr marL="214313" indent="-214313" defTabSz="685800">
              <a:lnSpc>
                <a:spcPct val="150000"/>
              </a:lnSpc>
              <a:buFont typeface="Arial" panose="020B0604020202020204" pitchFamily="34" charset="0"/>
              <a:buChar char="•"/>
              <a:defRPr/>
            </a:pPr>
            <a:r>
              <a:rPr lang="it-IT" sz="1200" b="1" dirty="0">
                <a:solidFill>
                  <a:schemeClr val="tx1"/>
                </a:solidFill>
                <a:latin typeface="Calibri" panose="020F0502020204030204"/>
              </a:rPr>
              <a:t>Protesi Mioelettrica </a:t>
            </a:r>
            <a:r>
              <a:rPr lang="it-IT" sz="1200" b="1" dirty="0" err="1">
                <a:solidFill>
                  <a:schemeClr val="tx1"/>
                </a:solidFill>
                <a:latin typeface="Calibri" panose="020F0502020204030204"/>
              </a:rPr>
              <a:t>Tridigitale</a:t>
            </a:r>
            <a:endParaRPr lang="it-IT" sz="1200" b="1" dirty="0">
              <a:solidFill>
                <a:schemeClr val="tx1"/>
              </a:solidFill>
              <a:latin typeface="Calibri" panose="020F0502020204030204"/>
            </a:endParaRPr>
          </a:p>
        </p:txBody>
      </p:sp>
      <p:sp>
        <p:nvSpPr>
          <p:cNvPr id="14" name="Rettangolo con angoli arrotondati 13">
            <a:extLst>
              <a:ext uri="{FF2B5EF4-FFF2-40B4-BE49-F238E27FC236}">
                <a16:creationId xmlns:a16="http://schemas.microsoft.com/office/drawing/2014/main" id="{32ECE157-4A6B-3AF7-D378-3BFE4C5CA4FF}"/>
              </a:ext>
            </a:extLst>
          </p:cNvPr>
          <p:cNvSpPr/>
          <p:nvPr/>
        </p:nvSpPr>
        <p:spPr>
          <a:xfrm>
            <a:off x="3345398" y="3368278"/>
            <a:ext cx="1331961" cy="1287470"/>
          </a:xfrm>
          <a:prstGeom prst="roundRect">
            <a:avLst/>
          </a:prstGeom>
          <a:solidFill>
            <a:srgbClr val="822434"/>
          </a:solidFill>
          <a:ln w="12700" cap="flat" cmpd="sng" algn="ctr">
            <a:solidFill>
              <a:sysClr val="window" lastClr="FFFFFF"/>
            </a:solidFill>
            <a:prstDash val="solid"/>
            <a:miter lim="800000"/>
          </a:ln>
          <a:effectLst>
            <a:outerShdw blurRad="139700" dist="88900" dir="2400000" algn="ctr" rotWithShape="0">
              <a:sysClr val="windowText" lastClr="000000">
                <a:alpha val="93000"/>
              </a:sysClr>
            </a:outerShdw>
          </a:effectLst>
        </p:spPr>
        <p:txBody>
          <a:bodyPr lIns="205740" tIns="68580" rIns="137160" bIns="68580" rtlCol="0" anchor="t" anchorCtr="0"/>
          <a:lstStyle/>
          <a:p>
            <a:pPr defTabSz="342900">
              <a:defRPr/>
            </a:pPr>
            <a:r>
              <a:rPr lang="it-IT" sz="1050" b="1" kern="0" dirty="0" err="1">
                <a:solidFill>
                  <a:prstClr val="white"/>
                </a:solidFill>
                <a:latin typeface="Calibri" panose="020F0502020204030204"/>
              </a:rPr>
              <a:t>Anamnesis</a:t>
            </a:r>
            <a:endParaRPr lang="it-IT" sz="1050" b="1" kern="0" dirty="0">
              <a:solidFill>
                <a:prstClr val="white"/>
              </a:solidFill>
              <a:latin typeface="Calibri" panose="020F0502020204030204"/>
            </a:endParaRPr>
          </a:p>
          <a:p>
            <a:pPr defTabSz="342900">
              <a:defRPr/>
            </a:pPr>
            <a:r>
              <a:rPr lang="it-IT" sz="1050" b="1" kern="0" dirty="0">
                <a:solidFill>
                  <a:prstClr val="white"/>
                </a:solidFill>
                <a:latin typeface="Calibri" panose="020F0502020204030204"/>
              </a:rPr>
              <a:t>EO: MRC/ROM</a:t>
            </a:r>
          </a:p>
          <a:p>
            <a:pPr defTabSz="342900">
              <a:defRPr/>
            </a:pPr>
            <a:r>
              <a:rPr lang="it-IT" sz="1050" b="1" kern="0" dirty="0" err="1">
                <a:solidFill>
                  <a:prstClr val="white"/>
                </a:solidFill>
                <a:latin typeface="Calibri" panose="020F0502020204030204"/>
              </a:rPr>
              <a:t>Questionnaires</a:t>
            </a:r>
            <a:br>
              <a:rPr lang="it-IT" sz="1050" b="1" kern="0" dirty="0">
                <a:solidFill>
                  <a:prstClr val="white"/>
                </a:solidFill>
                <a:latin typeface="Calibri" panose="020F0502020204030204"/>
              </a:rPr>
            </a:br>
            <a:r>
              <a:rPr lang="it-IT" sz="1050" b="1" kern="0" dirty="0">
                <a:solidFill>
                  <a:prstClr val="white"/>
                </a:solidFill>
                <a:latin typeface="Calibri" panose="020F0502020204030204"/>
              </a:rPr>
              <a:t>- OPUS</a:t>
            </a:r>
            <a:br>
              <a:rPr lang="it-IT" sz="1050" b="1" kern="0" dirty="0">
                <a:solidFill>
                  <a:prstClr val="white"/>
                </a:solidFill>
                <a:latin typeface="Calibri" panose="020F0502020204030204"/>
              </a:rPr>
            </a:br>
            <a:r>
              <a:rPr lang="it-IT" sz="1050" b="1" kern="0" dirty="0">
                <a:solidFill>
                  <a:prstClr val="white"/>
                </a:solidFill>
                <a:latin typeface="Calibri" panose="020F0502020204030204"/>
              </a:rPr>
              <a:t>- TAPES – R</a:t>
            </a:r>
            <a:br>
              <a:rPr lang="it-IT" sz="1050" b="1" kern="0" dirty="0">
                <a:solidFill>
                  <a:prstClr val="white"/>
                </a:solidFill>
                <a:latin typeface="Calibri" panose="020F0502020204030204"/>
              </a:rPr>
            </a:br>
            <a:r>
              <a:rPr lang="it-IT" sz="1050" b="1" kern="0" dirty="0">
                <a:solidFill>
                  <a:prstClr val="white"/>
                </a:solidFill>
                <a:latin typeface="Calibri" panose="020F0502020204030204"/>
              </a:rPr>
              <a:t>- DASH</a:t>
            </a:r>
            <a:br>
              <a:rPr lang="it-IT" sz="1050" b="1" kern="0" dirty="0">
                <a:solidFill>
                  <a:prstClr val="white"/>
                </a:solidFill>
                <a:latin typeface="Calibri" panose="020F0502020204030204"/>
              </a:rPr>
            </a:br>
            <a:r>
              <a:rPr lang="it-IT" sz="1050" b="1" kern="0" dirty="0">
                <a:solidFill>
                  <a:prstClr val="white"/>
                </a:solidFill>
                <a:latin typeface="Calibri" panose="020F0502020204030204"/>
              </a:rPr>
              <a:t>- SF36</a:t>
            </a:r>
          </a:p>
        </p:txBody>
      </p:sp>
      <p:sp>
        <p:nvSpPr>
          <p:cNvPr id="15" name="Rettangolo con angoli arrotondati 14">
            <a:extLst>
              <a:ext uri="{FF2B5EF4-FFF2-40B4-BE49-F238E27FC236}">
                <a16:creationId xmlns:a16="http://schemas.microsoft.com/office/drawing/2014/main" id="{3FC79AAC-5E90-FE37-37DC-32A1CB4D649A}"/>
              </a:ext>
            </a:extLst>
          </p:cNvPr>
          <p:cNvSpPr/>
          <p:nvPr/>
        </p:nvSpPr>
        <p:spPr>
          <a:xfrm>
            <a:off x="6743270" y="3333133"/>
            <a:ext cx="1630472" cy="1265117"/>
          </a:xfrm>
          <a:prstGeom prst="roundRect">
            <a:avLst/>
          </a:prstGeom>
          <a:solidFill>
            <a:srgbClr val="822434"/>
          </a:solidFill>
          <a:ln w="12700" cap="flat" cmpd="sng" algn="ctr">
            <a:solidFill>
              <a:sysClr val="window" lastClr="FFFFFF"/>
            </a:solidFill>
            <a:prstDash val="solid"/>
            <a:miter lim="800000"/>
          </a:ln>
          <a:effectLst>
            <a:outerShdw blurRad="139700" dist="88900" dir="2400000" algn="ctr" rotWithShape="0">
              <a:sysClr val="windowText" lastClr="000000">
                <a:alpha val="93000"/>
              </a:sysClr>
            </a:outerShdw>
          </a:effectLst>
        </p:spPr>
        <p:txBody>
          <a:bodyPr lIns="205740" tIns="68580" rIns="137160" bIns="68580" rtlCol="0" anchor="ctr" anchorCtr="0"/>
          <a:lstStyle/>
          <a:p>
            <a:pPr defTabSz="342900">
              <a:lnSpc>
                <a:spcPct val="150000"/>
              </a:lnSpc>
              <a:defRPr/>
            </a:pPr>
            <a:r>
              <a:rPr lang="it-IT" sz="1200" b="1" kern="0" dirty="0">
                <a:solidFill>
                  <a:prstClr val="white"/>
                </a:solidFill>
                <a:latin typeface="Calibri" panose="020F0502020204030204"/>
              </a:rPr>
              <a:t>POINTING</a:t>
            </a:r>
          </a:p>
          <a:p>
            <a:pPr defTabSz="342900">
              <a:lnSpc>
                <a:spcPct val="150000"/>
              </a:lnSpc>
              <a:defRPr/>
            </a:pPr>
            <a:r>
              <a:rPr lang="it-IT" sz="1200" b="1" kern="0" dirty="0">
                <a:solidFill>
                  <a:prstClr val="white"/>
                </a:solidFill>
                <a:latin typeface="Calibri" panose="020F0502020204030204"/>
              </a:rPr>
              <a:t>GRASPING</a:t>
            </a:r>
          </a:p>
          <a:p>
            <a:pPr defTabSz="342900">
              <a:lnSpc>
                <a:spcPct val="150000"/>
              </a:lnSpc>
              <a:defRPr/>
            </a:pPr>
            <a:r>
              <a:rPr lang="it-IT" sz="1200" b="1" kern="0" dirty="0">
                <a:solidFill>
                  <a:prstClr val="white"/>
                </a:solidFill>
                <a:latin typeface="Calibri" panose="020F0502020204030204"/>
              </a:rPr>
              <a:t>HAND TO MOUTH</a:t>
            </a:r>
          </a:p>
        </p:txBody>
      </p:sp>
      <p:sp>
        <p:nvSpPr>
          <p:cNvPr id="16" name="Rettangolo con angoli arrotondati 15">
            <a:extLst>
              <a:ext uri="{FF2B5EF4-FFF2-40B4-BE49-F238E27FC236}">
                <a16:creationId xmlns:a16="http://schemas.microsoft.com/office/drawing/2014/main" id="{DB5A6DBC-5893-26BC-B83F-2FDAD819538A}"/>
              </a:ext>
            </a:extLst>
          </p:cNvPr>
          <p:cNvSpPr/>
          <p:nvPr/>
        </p:nvSpPr>
        <p:spPr>
          <a:xfrm>
            <a:off x="5279415" y="3390630"/>
            <a:ext cx="923230" cy="1265117"/>
          </a:xfrm>
          <a:prstGeom prst="roundRect">
            <a:avLst/>
          </a:prstGeom>
          <a:solidFill>
            <a:srgbClr val="822434"/>
          </a:solidFill>
          <a:ln w="12700" cap="flat" cmpd="sng" algn="ctr">
            <a:solidFill>
              <a:sysClr val="window" lastClr="FFFFFF"/>
            </a:solidFill>
            <a:prstDash val="solid"/>
            <a:miter lim="800000"/>
          </a:ln>
          <a:effectLst>
            <a:outerShdw blurRad="139700" dist="88900" dir="2400000" algn="ctr" rotWithShape="0">
              <a:sysClr val="windowText" lastClr="000000">
                <a:alpha val="93000"/>
              </a:sysClr>
            </a:outerShdw>
          </a:effectLst>
        </p:spPr>
        <p:txBody>
          <a:bodyPr lIns="205740" tIns="68580" rIns="137160" bIns="68580" rtlCol="0" anchor="ctr" anchorCtr="0"/>
          <a:lstStyle/>
          <a:p>
            <a:pPr defTabSz="342900">
              <a:lnSpc>
                <a:spcPct val="150000"/>
              </a:lnSpc>
              <a:defRPr/>
            </a:pPr>
            <a:r>
              <a:rPr lang="it-IT" sz="1200" b="1" kern="0" dirty="0">
                <a:solidFill>
                  <a:prstClr val="white"/>
                </a:solidFill>
                <a:latin typeface="Calibri" panose="020F0502020204030204"/>
              </a:rPr>
              <a:t>BBT </a:t>
            </a:r>
          </a:p>
          <a:p>
            <a:pPr defTabSz="342900">
              <a:lnSpc>
                <a:spcPct val="150000"/>
              </a:lnSpc>
              <a:defRPr/>
            </a:pPr>
            <a:r>
              <a:rPr lang="it-IT" sz="1200" b="1" kern="0" dirty="0">
                <a:solidFill>
                  <a:prstClr val="white"/>
                </a:solidFill>
                <a:latin typeface="Calibri" panose="020F0502020204030204"/>
              </a:rPr>
              <a:t>SHAP</a:t>
            </a:r>
          </a:p>
          <a:p>
            <a:pPr defTabSz="342900">
              <a:lnSpc>
                <a:spcPct val="150000"/>
              </a:lnSpc>
              <a:defRPr/>
            </a:pPr>
            <a:r>
              <a:rPr lang="it-IT" sz="1200" b="1" kern="0" dirty="0">
                <a:solidFill>
                  <a:prstClr val="white"/>
                </a:solidFill>
                <a:latin typeface="Calibri" panose="020F0502020204030204"/>
              </a:rPr>
              <a:t>MMDT</a:t>
            </a:r>
          </a:p>
        </p:txBody>
      </p:sp>
      <p:sp>
        <p:nvSpPr>
          <p:cNvPr id="17" name="Rettangolo con angoli arrotondati 16">
            <a:extLst>
              <a:ext uri="{FF2B5EF4-FFF2-40B4-BE49-F238E27FC236}">
                <a16:creationId xmlns:a16="http://schemas.microsoft.com/office/drawing/2014/main" id="{8C563E1D-E70C-479E-8CC5-F213A2F853C5}"/>
              </a:ext>
            </a:extLst>
          </p:cNvPr>
          <p:cNvSpPr/>
          <p:nvPr/>
        </p:nvSpPr>
        <p:spPr>
          <a:xfrm>
            <a:off x="6731306" y="3119798"/>
            <a:ext cx="1740980" cy="264190"/>
          </a:xfrm>
          <a:prstGeom prst="roundRect">
            <a:avLst/>
          </a:prstGeom>
          <a:solidFill>
            <a:sysClr val="window" lastClr="FFFFFF"/>
          </a:solidFill>
          <a:ln w="12700" cap="flat" cmpd="sng" algn="ctr">
            <a:solidFill>
              <a:sysClr val="window" lastClr="FFFFFF"/>
            </a:solidFill>
            <a:prstDash val="solid"/>
            <a:miter lim="800000"/>
          </a:ln>
          <a:effectLst>
            <a:outerShdw blurRad="139700" dist="88900" dir="2400000" algn="ctr" rotWithShape="0">
              <a:sysClr val="windowText" lastClr="000000">
                <a:alpha val="93000"/>
              </a:sysClr>
            </a:outerShdw>
          </a:effectLst>
        </p:spPr>
        <p:txBody>
          <a:bodyPr lIns="137160" tIns="68580" rIns="137160" bIns="68580" rtlCol="0" anchor="ctr" anchorCtr="0"/>
          <a:lstStyle/>
          <a:p>
            <a:pPr algn="ctr" defTabSz="342900">
              <a:defRPr/>
            </a:pPr>
            <a:r>
              <a:rPr lang="it-IT" sz="1350" b="1" kern="0" dirty="0">
                <a:solidFill>
                  <a:srgbClr val="9E0000"/>
                </a:solidFill>
                <a:latin typeface="Calibri" panose="020F0502020204030204"/>
              </a:rPr>
              <a:t>MOTION ANALYSIS</a:t>
            </a:r>
          </a:p>
        </p:txBody>
      </p:sp>
      <p:sp>
        <p:nvSpPr>
          <p:cNvPr id="18" name="Rettangolo con angoli arrotondati 17">
            <a:extLst>
              <a:ext uri="{FF2B5EF4-FFF2-40B4-BE49-F238E27FC236}">
                <a16:creationId xmlns:a16="http://schemas.microsoft.com/office/drawing/2014/main" id="{FFCF9F0D-5555-5D7D-01C8-F6944CF2BFB7}"/>
              </a:ext>
            </a:extLst>
          </p:cNvPr>
          <p:cNvSpPr/>
          <p:nvPr/>
        </p:nvSpPr>
        <p:spPr>
          <a:xfrm>
            <a:off x="4936675" y="3140042"/>
            <a:ext cx="1630472" cy="264189"/>
          </a:xfrm>
          <a:prstGeom prst="roundRect">
            <a:avLst/>
          </a:prstGeom>
          <a:solidFill>
            <a:sysClr val="window" lastClr="FFFFFF"/>
          </a:solidFill>
          <a:ln w="12700" cap="flat" cmpd="sng" algn="ctr">
            <a:solidFill>
              <a:sysClr val="window" lastClr="FFFFFF"/>
            </a:solidFill>
            <a:prstDash val="solid"/>
            <a:miter lim="800000"/>
          </a:ln>
          <a:effectLst>
            <a:outerShdw blurRad="139700" dist="88900" dir="2400000" algn="ctr" rotWithShape="0">
              <a:sysClr val="windowText" lastClr="000000">
                <a:alpha val="93000"/>
              </a:sysClr>
            </a:outerShdw>
          </a:effectLst>
        </p:spPr>
        <p:txBody>
          <a:bodyPr lIns="137160" tIns="68580" rIns="137160" bIns="68580" rtlCol="0" anchor="ctr" anchorCtr="0"/>
          <a:lstStyle/>
          <a:p>
            <a:pPr algn="ctr" defTabSz="342900">
              <a:defRPr/>
            </a:pPr>
            <a:r>
              <a:rPr lang="it-IT" sz="1350" b="1" kern="0" dirty="0">
                <a:solidFill>
                  <a:srgbClr val="9E0000"/>
                </a:solidFill>
                <a:latin typeface="Calibri" panose="020F0502020204030204"/>
              </a:rPr>
              <a:t>FUNCTIONAL TEST</a:t>
            </a:r>
          </a:p>
        </p:txBody>
      </p:sp>
      <p:sp>
        <p:nvSpPr>
          <p:cNvPr id="19" name="Rettangolo con angoli arrotondati 18">
            <a:extLst>
              <a:ext uri="{FF2B5EF4-FFF2-40B4-BE49-F238E27FC236}">
                <a16:creationId xmlns:a16="http://schemas.microsoft.com/office/drawing/2014/main" id="{CFFB144D-5E04-D877-E0AE-3288398BC82C}"/>
              </a:ext>
            </a:extLst>
          </p:cNvPr>
          <p:cNvSpPr/>
          <p:nvPr/>
        </p:nvSpPr>
        <p:spPr>
          <a:xfrm>
            <a:off x="3274384" y="3140042"/>
            <a:ext cx="1464405" cy="264188"/>
          </a:xfrm>
          <a:prstGeom prst="roundRect">
            <a:avLst/>
          </a:prstGeom>
          <a:solidFill>
            <a:sysClr val="window" lastClr="FFFFFF"/>
          </a:solidFill>
          <a:ln w="12700" cap="flat" cmpd="sng" algn="ctr">
            <a:solidFill>
              <a:sysClr val="window" lastClr="FFFFFF"/>
            </a:solidFill>
            <a:prstDash val="solid"/>
            <a:miter lim="800000"/>
          </a:ln>
          <a:effectLst>
            <a:outerShdw blurRad="139700" dist="88900" dir="2400000" algn="ctr" rotWithShape="0">
              <a:sysClr val="windowText" lastClr="000000">
                <a:alpha val="93000"/>
              </a:sysClr>
            </a:outerShdw>
          </a:effectLst>
        </p:spPr>
        <p:txBody>
          <a:bodyPr lIns="137160" tIns="68580" rIns="137160" bIns="68580" rtlCol="0" anchor="ctr" anchorCtr="0"/>
          <a:lstStyle/>
          <a:p>
            <a:pPr algn="ctr" defTabSz="342900">
              <a:defRPr/>
            </a:pPr>
            <a:r>
              <a:rPr lang="it-IT" sz="1350" b="1" kern="0" dirty="0">
                <a:solidFill>
                  <a:srgbClr val="9E0000"/>
                </a:solidFill>
                <a:latin typeface="Calibri" panose="020F0502020204030204"/>
              </a:rPr>
              <a:t>CLINICAL EXAM</a:t>
            </a:r>
          </a:p>
        </p:txBody>
      </p:sp>
      <p:sp>
        <p:nvSpPr>
          <p:cNvPr id="21" name="Rettangolo con angoli arrotondati 20">
            <a:extLst>
              <a:ext uri="{FF2B5EF4-FFF2-40B4-BE49-F238E27FC236}">
                <a16:creationId xmlns:a16="http://schemas.microsoft.com/office/drawing/2014/main" id="{3B4FC420-0B58-D822-5080-793C7860E643}"/>
              </a:ext>
            </a:extLst>
          </p:cNvPr>
          <p:cNvSpPr/>
          <p:nvPr/>
        </p:nvSpPr>
        <p:spPr>
          <a:xfrm>
            <a:off x="1025943" y="2047935"/>
            <a:ext cx="6889311" cy="587537"/>
          </a:xfrm>
          <a:prstGeom prst="roundRect">
            <a:avLst/>
          </a:prstGeom>
          <a:solidFill>
            <a:srgbClr val="822434"/>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685800">
              <a:defRPr/>
            </a:pPr>
            <a:r>
              <a:rPr lang="it-IT" sz="1200" dirty="0">
                <a:solidFill>
                  <a:schemeClr val="bg1"/>
                </a:solidFill>
                <a:latin typeface="Calibri" panose="020F0502020204030204"/>
              </a:rPr>
              <a:t>Valutare attraverso l'analisi del movimento e i test clinici i pattern di movimento durante i movimenti task-</a:t>
            </a:r>
            <a:r>
              <a:rPr lang="it-IT" sz="1200" dirty="0" err="1">
                <a:solidFill>
                  <a:schemeClr val="bg1"/>
                </a:solidFill>
                <a:latin typeface="Calibri" panose="020F0502020204030204"/>
              </a:rPr>
              <a:t>oriented</a:t>
            </a:r>
            <a:r>
              <a:rPr lang="it-IT" sz="1200" dirty="0">
                <a:solidFill>
                  <a:schemeClr val="bg1"/>
                </a:solidFill>
                <a:latin typeface="Calibri" panose="020F0502020204030204"/>
              </a:rPr>
              <a:t> e l'impatto sulle attività di vita quotidiana dell'uso di un'innovativa protesi mioelettrica adattiva.</a:t>
            </a:r>
            <a:endParaRPr lang="it-IT" sz="1200" b="1" dirty="0">
              <a:solidFill>
                <a:schemeClr val="bg1"/>
              </a:solidFill>
              <a:latin typeface="Calibri" panose="020F0502020204030204"/>
            </a:endParaRPr>
          </a:p>
        </p:txBody>
      </p:sp>
      <p:sp>
        <p:nvSpPr>
          <p:cNvPr id="22" name="Rettangolo con angoli arrotondati 21">
            <a:extLst>
              <a:ext uri="{FF2B5EF4-FFF2-40B4-BE49-F238E27FC236}">
                <a16:creationId xmlns:a16="http://schemas.microsoft.com/office/drawing/2014/main" id="{CA1B6CA4-3E46-F275-3508-21318E79F8AA}"/>
              </a:ext>
            </a:extLst>
          </p:cNvPr>
          <p:cNvSpPr/>
          <p:nvPr/>
        </p:nvSpPr>
        <p:spPr>
          <a:xfrm>
            <a:off x="644857" y="1917241"/>
            <a:ext cx="1687548" cy="210134"/>
          </a:xfrm>
          <a:prstGeom prst="roundRect">
            <a:avLst/>
          </a:prstGeom>
          <a:solidFill>
            <a:srgbClr val="822434"/>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b="1" dirty="0">
                <a:solidFill>
                  <a:schemeClr val="bg1"/>
                </a:solidFill>
                <a:effectLst>
                  <a:outerShdw blurRad="38100" dist="38100" dir="2700000" algn="tl">
                    <a:srgbClr val="000000">
                      <a:alpha val="43137"/>
                    </a:srgbClr>
                  </a:outerShdw>
                </a:effectLst>
              </a:rPr>
              <a:t>SCOPO DELLO STUDIO</a:t>
            </a:r>
          </a:p>
        </p:txBody>
      </p:sp>
      <p:sp>
        <p:nvSpPr>
          <p:cNvPr id="23" name="Rettangolo con angoli arrotondati 22">
            <a:extLst>
              <a:ext uri="{FF2B5EF4-FFF2-40B4-BE49-F238E27FC236}">
                <a16:creationId xmlns:a16="http://schemas.microsoft.com/office/drawing/2014/main" id="{861465E2-83FB-0126-D58B-43D29E32B393}"/>
              </a:ext>
            </a:extLst>
          </p:cNvPr>
          <p:cNvSpPr/>
          <p:nvPr/>
        </p:nvSpPr>
        <p:spPr>
          <a:xfrm>
            <a:off x="1847861" y="5075624"/>
            <a:ext cx="5448279" cy="587537"/>
          </a:xfrm>
          <a:prstGeom prst="roundRect">
            <a:avLst/>
          </a:prstGeom>
          <a:solidFill>
            <a:schemeClr val="bg1"/>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685800">
              <a:defRPr/>
            </a:pPr>
            <a:r>
              <a:rPr lang="it-IT" sz="1200" dirty="0">
                <a:solidFill>
                  <a:schemeClr val="tx1"/>
                </a:solidFill>
                <a:latin typeface="Calibri" panose="020F0502020204030204"/>
              </a:rPr>
              <a:t>I test </a:t>
            </a:r>
            <a:r>
              <a:rPr lang="it-IT" sz="1200" dirty="0" err="1">
                <a:solidFill>
                  <a:schemeClr val="tx1"/>
                </a:solidFill>
                <a:latin typeface="Calibri" panose="020F0502020204030204"/>
              </a:rPr>
              <a:t>funzionali</a:t>
            </a:r>
            <a:r>
              <a:rPr lang="it-IT" sz="1200" dirty="0">
                <a:solidFill>
                  <a:schemeClr val="tx1"/>
                </a:solidFill>
                <a:latin typeface="Calibri" panose="020F0502020204030204"/>
              </a:rPr>
              <a:t> e l’analisi del movimento sono stati effettuati prima con la protesi del paziente e poi con </a:t>
            </a:r>
            <a:r>
              <a:rPr lang="it-IT" sz="1200" dirty="0" err="1">
                <a:solidFill>
                  <a:schemeClr val="tx1"/>
                </a:solidFill>
                <a:latin typeface="Calibri" panose="020F0502020204030204"/>
              </a:rPr>
              <a:t>Adam’s</a:t>
            </a:r>
            <a:r>
              <a:rPr lang="it-IT" sz="1200" dirty="0">
                <a:solidFill>
                  <a:schemeClr val="tx1"/>
                </a:solidFill>
                <a:latin typeface="Calibri" panose="020F0502020204030204"/>
              </a:rPr>
              <a:t> Hand. </a:t>
            </a:r>
          </a:p>
        </p:txBody>
      </p:sp>
    </p:spTree>
    <p:extLst>
      <p:ext uri="{BB962C8B-B14F-4D97-AF65-F5344CB8AC3E}">
        <p14:creationId xmlns:p14="http://schemas.microsoft.com/office/powerpoint/2010/main" val="35101314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4FA4F9E3-3743-E2B5-8CD1-D21F3445F3F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323" y="4067184"/>
            <a:ext cx="2636044" cy="1757363"/>
          </a:xfrm>
          <a:prstGeom prst="rect">
            <a:avLst/>
          </a:prstGeom>
          <a:noFill/>
        </p:spPr>
      </p:pic>
      <p:sp>
        <p:nvSpPr>
          <p:cNvPr id="4" name="Rettangolo 3">
            <a:extLst>
              <a:ext uri="{FF2B5EF4-FFF2-40B4-BE49-F238E27FC236}">
                <a16:creationId xmlns:a16="http://schemas.microsoft.com/office/drawing/2014/main" id="{FCFBAE3B-65B7-19D9-0CCD-0B40F48AA6F0}"/>
              </a:ext>
            </a:extLst>
          </p:cNvPr>
          <p:cNvSpPr/>
          <p:nvPr/>
        </p:nvSpPr>
        <p:spPr>
          <a:xfrm>
            <a:off x="0" y="1061867"/>
            <a:ext cx="9144000" cy="612322"/>
          </a:xfrm>
          <a:prstGeom prst="rect">
            <a:avLst/>
          </a:prstGeom>
          <a:solidFill>
            <a:srgbClr val="822434"/>
          </a:solidFill>
          <a:ln>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700" b="1" dirty="0">
                <a:ln w="0"/>
                <a:solidFill>
                  <a:schemeClr val="bg1"/>
                </a:solidFill>
              </a:rPr>
              <a:t>TEST FUNZIONALI</a:t>
            </a:r>
          </a:p>
        </p:txBody>
      </p:sp>
      <p:graphicFrame>
        <p:nvGraphicFramePr>
          <p:cNvPr id="3" name="Tabella 4">
            <a:extLst>
              <a:ext uri="{FF2B5EF4-FFF2-40B4-BE49-F238E27FC236}">
                <a16:creationId xmlns:a16="http://schemas.microsoft.com/office/drawing/2014/main" id="{09962D24-6EF7-D248-5839-BC9455D5B6ED}"/>
              </a:ext>
            </a:extLst>
          </p:cNvPr>
          <p:cNvGraphicFramePr>
            <a:graphicFrameLocks noGrp="1"/>
          </p:cNvGraphicFramePr>
          <p:nvPr>
            <p:extLst>
              <p:ext uri="{D42A27DB-BD31-4B8C-83A1-F6EECF244321}">
                <p14:modId xmlns:p14="http://schemas.microsoft.com/office/powerpoint/2010/main" val="520164450"/>
              </p:ext>
            </p:extLst>
          </p:nvPr>
        </p:nvGraphicFramePr>
        <p:xfrm>
          <a:off x="481935" y="2458695"/>
          <a:ext cx="4395039" cy="845820"/>
        </p:xfrm>
        <a:graphic>
          <a:graphicData uri="http://schemas.openxmlformats.org/drawingml/2006/table">
            <a:tbl>
              <a:tblPr firstRow="1" bandRow="1">
                <a:tableStyleId>{F5AB1C69-6EDB-4FF4-983F-18BD219EF322}</a:tableStyleId>
              </a:tblPr>
              <a:tblGrid>
                <a:gridCol w="1465013">
                  <a:extLst>
                    <a:ext uri="{9D8B030D-6E8A-4147-A177-3AD203B41FA5}">
                      <a16:colId xmlns:a16="http://schemas.microsoft.com/office/drawing/2014/main" val="943051820"/>
                    </a:ext>
                  </a:extLst>
                </a:gridCol>
                <a:gridCol w="1465013">
                  <a:extLst>
                    <a:ext uri="{9D8B030D-6E8A-4147-A177-3AD203B41FA5}">
                      <a16:colId xmlns:a16="http://schemas.microsoft.com/office/drawing/2014/main" val="1837847065"/>
                    </a:ext>
                  </a:extLst>
                </a:gridCol>
                <a:gridCol w="1465013">
                  <a:extLst>
                    <a:ext uri="{9D8B030D-6E8A-4147-A177-3AD203B41FA5}">
                      <a16:colId xmlns:a16="http://schemas.microsoft.com/office/drawing/2014/main" val="212383604"/>
                    </a:ext>
                  </a:extLst>
                </a:gridCol>
              </a:tblGrid>
              <a:tr h="281675">
                <a:tc>
                  <a:txBody>
                    <a:bodyPr/>
                    <a:lstStyle/>
                    <a:p>
                      <a:r>
                        <a:rPr lang="it-IT" sz="1400" dirty="0"/>
                        <a:t>TEST</a:t>
                      </a:r>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pPr algn="ctr"/>
                      <a:r>
                        <a:rPr lang="it-IT" sz="1400" dirty="0"/>
                        <a:t>TRIDIGITALE</a:t>
                      </a:r>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pPr algn="ctr"/>
                      <a:r>
                        <a:rPr lang="it-IT" sz="1400" dirty="0"/>
                        <a:t>ADAM’S HAND</a:t>
                      </a:r>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822434"/>
                    </a:solidFill>
                  </a:tcPr>
                </a:tc>
                <a:extLst>
                  <a:ext uri="{0D108BD9-81ED-4DB2-BD59-A6C34878D82A}">
                    <a16:rowId xmlns:a16="http://schemas.microsoft.com/office/drawing/2014/main" val="1542778624"/>
                  </a:ext>
                </a:extLst>
              </a:tr>
              <a:tr h="281675">
                <a:tc>
                  <a:txBody>
                    <a:bodyPr/>
                    <a:lstStyle/>
                    <a:p>
                      <a:r>
                        <a:rPr lang="it-IT" sz="1400" b="1" dirty="0"/>
                        <a:t>PLACING TEST</a:t>
                      </a:r>
                    </a:p>
                  </a:txBody>
                  <a:tcPr marL="68580" marR="68580" marT="34290" marB="34290">
                    <a:lnT w="38100" cmpd="sng">
                      <a:noFill/>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sz="1400" dirty="0"/>
                        <a:t>3 min e 20 sec</a:t>
                      </a:r>
                    </a:p>
                  </a:txBody>
                  <a:tcPr marL="68580" marR="68580" marT="34290" marB="34290">
                    <a:lnT w="38100" cmpd="sng">
                      <a:noFill/>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sz="1400" dirty="0"/>
                        <a:t>4 min e 47 sec</a:t>
                      </a:r>
                    </a:p>
                  </a:txBody>
                  <a:tcPr marL="68580" marR="68580" marT="34290" marB="34290">
                    <a:lnT w="38100" cmpd="sng">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30038680"/>
                  </a:ext>
                </a:extLst>
              </a:tr>
              <a:tr h="281675">
                <a:tc>
                  <a:txBody>
                    <a:bodyPr/>
                    <a:lstStyle/>
                    <a:p>
                      <a:r>
                        <a:rPr lang="it-IT" sz="1400" b="1" dirty="0"/>
                        <a:t>TURNING TEST</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sz="1400" dirty="0"/>
                        <a:t>2 min e 48 sec</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it-IT" sz="1400" dirty="0"/>
                        <a:t>3 min e 34 sec</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0481835"/>
                  </a:ext>
                </a:extLst>
              </a:tr>
            </a:tbl>
          </a:graphicData>
        </a:graphic>
      </p:graphicFrame>
      <p:graphicFrame>
        <p:nvGraphicFramePr>
          <p:cNvPr id="7" name="Tabella 4">
            <a:extLst>
              <a:ext uri="{FF2B5EF4-FFF2-40B4-BE49-F238E27FC236}">
                <a16:creationId xmlns:a16="http://schemas.microsoft.com/office/drawing/2014/main" id="{273F1DB0-F45C-6EAB-83D8-7CAF70A81F63}"/>
              </a:ext>
            </a:extLst>
          </p:cNvPr>
          <p:cNvGraphicFramePr>
            <a:graphicFrameLocks noGrp="1"/>
          </p:cNvGraphicFramePr>
          <p:nvPr>
            <p:extLst>
              <p:ext uri="{D42A27DB-BD31-4B8C-83A1-F6EECF244321}">
                <p14:modId xmlns:p14="http://schemas.microsoft.com/office/powerpoint/2010/main" val="1916507018"/>
              </p:ext>
            </p:extLst>
          </p:nvPr>
        </p:nvGraphicFramePr>
        <p:xfrm>
          <a:off x="3942203" y="4401752"/>
          <a:ext cx="3887349" cy="612322"/>
        </p:xfrm>
        <a:graphic>
          <a:graphicData uri="http://schemas.openxmlformats.org/drawingml/2006/table">
            <a:tbl>
              <a:tblPr firstRow="1" bandRow="1">
                <a:tableStyleId>{F5AB1C69-6EDB-4FF4-983F-18BD219EF322}</a:tableStyleId>
              </a:tblPr>
              <a:tblGrid>
                <a:gridCol w="1295783">
                  <a:extLst>
                    <a:ext uri="{9D8B030D-6E8A-4147-A177-3AD203B41FA5}">
                      <a16:colId xmlns:a16="http://schemas.microsoft.com/office/drawing/2014/main" val="943051820"/>
                    </a:ext>
                  </a:extLst>
                </a:gridCol>
                <a:gridCol w="1295783">
                  <a:extLst>
                    <a:ext uri="{9D8B030D-6E8A-4147-A177-3AD203B41FA5}">
                      <a16:colId xmlns:a16="http://schemas.microsoft.com/office/drawing/2014/main" val="1837847065"/>
                    </a:ext>
                  </a:extLst>
                </a:gridCol>
                <a:gridCol w="1295783">
                  <a:extLst>
                    <a:ext uri="{9D8B030D-6E8A-4147-A177-3AD203B41FA5}">
                      <a16:colId xmlns:a16="http://schemas.microsoft.com/office/drawing/2014/main" val="212383604"/>
                    </a:ext>
                  </a:extLst>
                </a:gridCol>
              </a:tblGrid>
              <a:tr h="306161">
                <a:tc>
                  <a:txBody>
                    <a:bodyPr/>
                    <a:lstStyle/>
                    <a:p>
                      <a:endParaRPr lang="it-IT" sz="1400" dirty="0"/>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pPr algn="ctr"/>
                      <a:r>
                        <a:rPr lang="it-IT" sz="1400" dirty="0"/>
                        <a:t>TRIDIGITALE</a:t>
                      </a:r>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pPr algn="ctr"/>
                      <a:r>
                        <a:rPr lang="it-IT" sz="1400" dirty="0"/>
                        <a:t>ADAM’S HAND</a:t>
                      </a:r>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822434"/>
                    </a:solidFill>
                  </a:tcPr>
                </a:tc>
                <a:extLst>
                  <a:ext uri="{0D108BD9-81ED-4DB2-BD59-A6C34878D82A}">
                    <a16:rowId xmlns:a16="http://schemas.microsoft.com/office/drawing/2014/main" val="1542778624"/>
                  </a:ext>
                </a:extLst>
              </a:tr>
              <a:tr h="306161">
                <a:tc>
                  <a:txBody>
                    <a:bodyPr/>
                    <a:lstStyle/>
                    <a:p>
                      <a:r>
                        <a:rPr lang="it-IT" sz="1400" b="1" dirty="0"/>
                        <a:t>BLOCCHI IN 60s</a:t>
                      </a:r>
                    </a:p>
                  </a:txBody>
                  <a:tcPr marL="68580" marR="68580" marT="34290" marB="34290">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it-IT" sz="1400" dirty="0"/>
                        <a:t>7</a:t>
                      </a:r>
                    </a:p>
                  </a:txBody>
                  <a:tcPr marL="68580" marR="68580" marT="34290" marB="34290">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it-IT" sz="1400" dirty="0"/>
                        <a:t>6</a:t>
                      </a:r>
                    </a:p>
                  </a:txBody>
                  <a:tcPr marL="68580" marR="68580" marT="34290" marB="34290">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0038680"/>
                  </a:ext>
                </a:extLst>
              </a:tr>
            </a:tbl>
          </a:graphicData>
        </a:graphic>
      </p:graphicFrame>
      <p:pic>
        <p:nvPicPr>
          <p:cNvPr id="10" name="Immagine 9" descr="Immagine che contiene elettronico&#10;&#10;Descrizione generata automaticamente">
            <a:extLst>
              <a:ext uri="{FF2B5EF4-FFF2-40B4-BE49-F238E27FC236}">
                <a16:creationId xmlns:a16="http://schemas.microsoft.com/office/drawing/2014/main" id="{84D403F4-67FC-1B96-8BF7-0A651AEA06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2629" y="2366501"/>
            <a:ext cx="2557463" cy="1141095"/>
          </a:xfrm>
          <a:prstGeom prst="rect">
            <a:avLst/>
          </a:prstGeom>
        </p:spPr>
      </p:pic>
      <p:sp>
        <p:nvSpPr>
          <p:cNvPr id="12" name="Rettangolo con angoli arrotondati 11">
            <a:extLst>
              <a:ext uri="{FF2B5EF4-FFF2-40B4-BE49-F238E27FC236}">
                <a16:creationId xmlns:a16="http://schemas.microsoft.com/office/drawing/2014/main" id="{F9C943F9-404F-783C-B200-8EC0BDF3E4ED}"/>
              </a:ext>
            </a:extLst>
          </p:cNvPr>
          <p:cNvSpPr/>
          <p:nvPr/>
        </p:nvSpPr>
        <p:spPr>
          <a:xfrm>
            <a:off x="2542279" y="1848827"/>
            <a:ext cx="3659861" cy="410594"/>
          </a:xfrm>
          <a:prstGeom prst="roundRect">
            <a:avLst/>
          </a:prstGeom>
          <a:solidFill>
            <a:srgbClr val="822434"/>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500" b="1" dirty="0">
                <a:solidFill>
                  <a:schemeClr val="bg1"/>
                </a:solidFill>
                <a:effectLst>
                  <a:outerShdw blurRad="38100" dist="38100" dir="2700000" algn="tl">
                    <a:srgbClr val="000000">
                      <a:alpha val="43137"/>
                    </a:srgbClr>
                  </a:outerShdw>
                </a:effectLst>
              </a:rPr>
              <a:t>MINNESOTA MANUAL DEXTERITY TEST</a:t>
            </a:r>
          </a:p>
        </p:txBody>
      </p:sp>
      <p:sp>
        <p:nvSpPr>
          <p:cNvPr id="13" name="Rettangolo con angoli arrotondati 12">
            <a:extLst>
              <a:ext uri="{FF2B5EF4-FFF2-40B4-BE49-F238E27FC236}">
                <a16:creationId xmlns:a16="http://schemas.microsoft.com/office/drawing/2014/main" id="{7FC24C86-4A6B-D3C4-E711-7D216C7EC65E}"/>
              </a:ext>
            </a:extLst>
          </p:cNvPr>
          <p:cNvSpPr/>
          <p:nvPr/>
        </p:nvSpPr>
        <p:spPr>
          <a:xfrm>
            <a:off x="2542279" y="3676024"/>
            <a:ext cx="3659861" cy="410594"/>
          </a:xfrm>
          <a:prstGeom prst="roundRect">
            <a:avLst/>
          </a:prstGeom>
          <a:solidFill>
            <a:srgbClr val="822434"/>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500" b="1" dirty="0">
                <a:solidFill>
                  <a:schemeClr val="bg1"/>
                </a:solidFill>
                <a:effectLst>
                  <a:outerShdw blurRad="38100" dist="38100" dir="2700000" algn="tl">
                    <a:srgbClr val="000000">
                      <a:alpha val="43137"/>
                    </a:srgbClr>
                  </a:outerShdw>
                </a:effectLst>
              </a:rPr>
              <a:t>BOX AND BLOCK TEST</a:t>
            </a:r>
          </a:p>
        </p:txBody>
      </p:sp>
      <p:sp>
        <p:nvSpPr>
          <p:cNvPr id="14" name="Rettangolo con angoli arrotondati 13">
            <a:extLst>
              <a:ext uri="{FF2B5EF4-FFF2-40B4-BE49-F238E27FC236}">
                <a16:creationId xmlns:a16="http://schemas.microsoft.com/office/drawing/2014/main" id="{21AF215C-9607-234C-0994-1D91A17A2A99}"/>
              </a:ext>
            </a:extLst>
          </p:cNvPr>
          <p:cNvSpPr/>
          <p:nvPr/>
        </p:nvSpPr>
        <p:spPr>
          <a:xfrm>
            <a:off x="5309834" y="5263364"/>
            <a:ext cx="2860257" cy="501531"/>
          </a:xfrm>
          <a:prstGeom prst="roundRect">
            <a:avLst/>
          </a:prstGeom>
          <a:solidFill>
            <a:schemeClr val="bg1"/>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500" dirty="0">
                <a:solidFill>
                  <a:prstClr val="black"/>
                </a:solidFill>
                <a:latin typeface="Calibri" panose="020F0502020204030204"/>
              </a:rPr>
              <a:t>Difficoltà nei test di destrezza</a:t>
            </a:r>
          </a:p>
        </p:txBody>
      </p:sp>
      <p:sp>
        <p:nvSpPr>
          <p:cNvPr id="8" name="Freccia destra con strisce 7">
            <a:extLst>
              <a:ext uri="{FF2B5EF4-FFF2-40B4-BE49-F238E27FC236}">
                <a16:creationId xmlns:a16="http://schemas.microsoft.com/office/drawing/2014/main" id="{5C2275B6-61BD-3ED2-7B06-C9E7BEED705C}"/>
              </a:ext>
            </a:extLst>
          </p:cNvPr>
          <p:cNvSpPr/>
          <p:nvPr/>
        </p:nvSpPr>
        <p:spPr>
          <a:xfrm>
            <a:off x="4541105" y="5205180"/>
            <a:ext cx="1009531" cy="617899"/>
          </a:xfrm>
          <a:prstGeom prst="stripedRightArrow">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9A0000"/>
              </a:solidFill>
            </a:endParaRPr>
          </a:p>
        </p:txBody>
      </p:sp>
    </p:spTree>
    <p:extLst>
      <p:ext uri="{BB962C8B-B14F-4D97-AF65-F5344CB8AC3E}">
        <p14:creationId xmlns:p14="http://schemas.microsoft.com/office/powerpoint/2010/main" val="184459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FCFBAE3B-65B7-19D9-0CCD-0B40F48AA6F0}"/>
              </a:ext>
            </a:extLst>
          </p:cNvPr>
          <p:cNvSpPr/>
          <p:nvPr/>
        </p:nvSpPr>
        <p:spPr>
          <a:xfrm>
            <a:off x="0" y="1061867"/>
            <a:ext cx="9144000" cy="612322"/>
          </a:xfrm>
          <a:prstGeom prst="rect">
            <a:avLst/>
          </a:prstGeom>
          <a:solidFill>
            <a:srgbClr val="822434"/>
          </a:solidFill>
          <a:ln>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700" b="1" dirty="0">
                <a:ln w="0"/>
                <a:solidFill>
                  <a:schemeClr val="bg1"/>
                </a:solidFill>
              </a:rPr>
              <a:t>TEST FUNZIONALI</a:t>
            </a:r>
          </a:p>
        </p:txBody>
      </p:sp>
      <p:graphicFrame>
        <p:nvGraphicFramePr>
          <p:cNvPr id="3" name="Tabella 4">
            <a:extLst>
              <a:ext uri="{FF2B5EF4-FFF2-40B4-BE49-F238E27FC236}">
                <a16:creationId xmlns:a16="http://schemas.microsoft.com/office/drawing/2014/main" id="{09962D24-6EF7-D248-5839-BC9455D5B6ED}"/>
              </a:ext>
            </a:extLst>
          </p:cNvPr>
          <p:cNvGraphicFramePr>
            <a:graphicFrameLocks noGrp="1"/>
          </p:cNvGraphicFramePr>
          <p:nvPr>
            <p:extLst>
              <p:ext uri="{D42A27DB-BD31-4B8C-83A1-F6EECF244321}">
                <p14:modId xmlns:p14="http://schemas.microsoft.com/office/powerpoint/2010/main" val="2772551702"/>
              </p:ext>
            </p:extLst>
          </p:nvPr>
        </p:nvGraphicFramePr>
        <p:xfrm>
          <a:off x="3313325" y="2492219"/>
          <a:ext cx="5148995" cy="1790700"/>
        </p:xfrm>
        <a:graphic>
          <a:graphicData uri="http://schemas.openxmlformats.org/drawingml/2006/table">
            <a:tbl>
              <a:tblPr firstRow="1" bandRow="1">
                <a:tableStyleId>{F5AB1C69-6EDB-4FF4-983F-18BD219EF322}</a:tableStyleId>
              </a:tblPr>
              <a:tblGrid>
                <a:gridCol w="2230226">
                  <a:extLst>
                    <a:ext uri="{9D8B030D-6E8A-4147-A177-3AD203B41FA5}">
                      <a16:colId xmlns:a16="http://schemas.microsoft.com/office/drawing/2014/main" val="943051820"/>
                    </a:ext>
                  </a:extLst>
                </a:gridCol>
                <a:gridCol w="1505606">
                  <a:extLst>
                    <a:ext uri="{9D8B030D-6E8A-4147-A177-3AD203B41FA5}">
                      <a16:colId xmlns:a16="http://schemas.microsoft.com/office/drawing/2014/main" val="1837847065"/>
                    </a:ext>
                  </a:extLst>
                </a:gridCol>
                <a:gridCol w="1413163">
                  <a:extLst>
                    <a:ext uri="{9D8B030D-6E8A-4147-A177-3AD203B41FA5}">
                      <a16:colId xmlns:a16="http://schemas.microsoft.com/office/drawing/2014/main" val="212383604"/>
                    </a:ext>
                  </a:extLst>
                </a:gridCol>
              </a:tblGrid>
              <a:tr h="274320">
                <a:tc>
                  <a:txBody>
                    <a:bodyPr/>
                    <a:lstStyle/>
                    <a:p>
                      <a:r>
                        <a:rPr lang="it-IT" sz="1400" dirty="0"/>
                        <a:t>Tipo di presa</a:t>
                      </a:r>
                    </a:p>
                  </a:txBody>
                  <a:tcPr marL="68580" marR="68580" marT="34290" marB="34290">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22434"/>
                    </a:solidFill>
                  </a:tcPr>
                </a:tc>
                <a:tc>
                  <a:txBody>
                    <a:bodyPr/>
                    <a:lstStyle/>
                    <a:p>
                      <a:pPr algn="ctr"/>
                      <a:r>
                        <a:rPr lang="it-IT" sz="1400" dirty="0"/>
                        <a:t>TRIDIGITALE</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22434"/>
                    </a:solidFill>
                  </a:tcPr>
                </a:tc>
                <a:tc>
                  <a:txBody>
                    <a:bodyPr/>
                    <a:lstStyle/>
                    <a:p>
                      <a:pPr algn="ctr"/>
                      <a:r>
                        <a:rPr lang="it-IT" sz="1400" dirty="0"/>
                        <a:t>ADAM’S HAND</a:t>
                      </a:r>
                    </a:p>
                  </a:txBody>
                  <a:tcPr marL="68580" marR="68580" marT="34290" marB="34290">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22434"/>
                    </a:solidFill>
                  </a:tcPr>
                </a:tc>
                <a:extLst>
                  <a:ext uri="{0D108BD9-81ED-4DB2-BD59-A6C34878D82A}">
                    <a16:rowId xmlns:a16="http://schemas.microsoft.com/office/drawing/2014/main" val="1542778624"/>
                  </a:ext>
                </a:extLst>
              </a:tr>
              <a:tr h="251460">
                <a:tc>
                  <a:txBody>
                    <a:bodyPr/>
                    <a:lstStyle/>
                    <a:p>
                      <a:r>
                        <a:rPr lang="it-IT" sz="1200" b="1" dirty="0"/>
                        <a:t>Sferica</a:t>
                      </a:r>
                    </a:p>
                  </a:txBody>
                  <a:tcPr marL="68580" marR="68580" marT="34290" marB="34290">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9 s</a:t>
                      </a:r>
                    </a:p>
                  </a:txBody>
                  <a:tcPr marL="68580" marR="68580" marT="34290" marB="34290">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11 s</a:t>
                      </a:r>
                    </a:p>
                  </a:txBody>
                  <a:tcPr marL="68580" marR="68580" marT="34290" marB="34290">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0038680"/>
                  </a:ext>
                </a:extLst>
              </a:tr>
              <a:tr h="251460">
                <a:tc>
                  <a:txBody>
                    <a:bodyPr/>
                    <a:lstStyle/>
                    <a:p>
                      <a:r>
                        <a:rPr lang="it-IT" sz="1200" b="1" dirty="0" err="1"/>
                        <a:t>Tridigitale</a:t>
                      </a:r>
                      <a:endParaRPr lang="it-IT" sz="1200" b="1"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7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13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4972111"/>
                  </a:ext>
                </a:extLst>
              </a:tr>
              <a:tr h="251460">
                <a:tc>
                  <a:txBody>
                    <a:bodyPr/>
                    <a:lstStyle/>
                    <a:p>
                      <a:r>
                        <a:rPr lang="it-IT" sz="1200" b="1" dirty="0"/>
                        <a:t>Di potenza</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7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6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481835"/>
                  </a:ext>
                </a:extLst>
              </a:tr>
              <a:tr h="251460">
                <a:tc>
                  <a:txBody>
                    <a:bodyPr/>
                    <a:lstStyle/>
                    <a:p>
                      <a:r>
                        <a:rPr lang="it-IT" sz="1200" b="1" dirty="0"/>
                        <a:t>Laterale</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10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7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5060788"/>
                  </a:ext>
                </a:extLst>
              </a:tr>
              <a:tr h="251460">
                <a:tc>
                  <a:txBody>
                    <a:bodyPr/>
                    <a:lstStyle/>
                    <a:p>
                      <a:r>
                        <a:rPr lang="it-IT" sz="1200" b="1" dirty="0"/>
                        <a:t>Di precisione</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6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7 s </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3560139"/>
                  </a:ext>
                </a:extLst>
              </a:tr>
              <a:tr h="251460">
                <a:tc>
                  <a:txBody>
                    <a:bodyPr/>
                    <a:lstStyle/>
                    <a:p>
                      <a:r>
                        <a:rPr lang="it-IT" sz="1200" b="1" dirty="0"/>
                        <a:t>In estensione</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8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8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5144201"/>
                  </a:ext>
                </a:extLst>
              </a:tr>
            </a:tbl>
          </a:graphicData>
        </a:graphic>
      </p:graphicFrame>
      <p:graphicFrame>
        <p:nvGraphicFramePr>
          <p:cNvPr id="7" name="Tabella 4">
            <a:extLst>
              <a:ext uri="{FF2B5EF4-FFF2-40B4-BE49-F238E27FC236}">
                <a16:creationId xmlns:a16="http://schemas.microsoft.com/office/drawing/2014/main" id="{273F1DB0-F45C-6EAB-83D8-7CAF70A81F63}"/>
              </a:ext>
            </a:extLst>
          </p:cNvPr>
          <p:cNvGraphicFramePr>
            <a:graphicFrameLocks noGrp="1"/>
          </p:cNvGraphicFramePr>
          <p:nvPr>
            <p:extLst>
              <p:ext uri="{D42A27DB-BD31-4B8C-83A1-F6EECF244321}">
                <p14:modId xmlns:p14="http://schemas.microsoft.com/office/powerpoint/2010/main" val="3637325069"/>
              </p:ext>
            </p:extLst>
          </p:nvPr>
        </p:nvGraphicFramePr>
        <p:xfrm>
          <a:off x="3313324" y="4257645"/>
          <a:ext cx="5148995" cy="1539240"/>
        </p:xfrm>
        <a:graphic>
          <a:graphicData uri="http://schemas.openxmlformats.org/drawingml/2006/table">
            <a:tbl>
              <a:tblPr firstRow="1" bandRow="1">
                <a:tableStyleId>{F5AB1C69-6EDB-4FF4-983F-18BD219EF322}</a:tableStyleId>
              </a:tblPr>
              <a:tblGrid>
                <a:gridCol w="2258801">
                  <a:extLst>
                    <a:ext uri="{9D8B030D-6E8A-4147-A177-3AD203B41FA5}">
                      <a16:colId xmlns:a16="http://schemas.microsoft.com/office/drawing/2014/main" val="943051820"/>
                    </a:ext>
                  </a:extLst>
                </a:gridCol>
                <a:gridCol w="1524000">
                  <a:extLst>
                    <a:ext uri="{9D8B030D-6E8A-4147-A177-3AD203B41FA5}">
                      <a16:colId xmlns:a16="http://schemas.microsoft.com/office/drawing/2014/main" val="1837847065"/>
                    </a:ext>
                  </a:extLst>
                </a:gridCol>
                <a:gridCol w="1366194">
                  <a:extLst>
                    <a:ext uri="{9D8B030D-6E8A-4147-A177-3AD203B41FA5}">
                      <a16:colId xmlns:a16="http://schemas.microsoft.com/office/drawing/2014/main" val="212383604"/>
                    </a:ext>
                  </a:extLst>
                </a:gridCol>
              </a:tblGrid>
              <a:tr h="274320">
                <a:tc>
                  <a:txBody>
                    <a:bodyPr/>
                    <a:lstStyle/>
                    <a:p>
                      <a:r>
                        <a:rPr lang="it-IT" sz="1400" dirty="0"/>
                        <a:t>ADL</a:t>
                      </a:r>
                    </a:p>
                  </a:txBody>
                  <a:tcPr marL="68580" marR="68580" marT="34290" marB="34290">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pPr algn="ctr"/>
                      <a:r>
                        <a:rPr lang="it-IT" sz="1400" dirty="0"/>
                        <a:t>TRIDIGITALE</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pPr algn="ctr"/>
                      <a:r>
                        <a:rPr lang="it-IT" sz="1400" dirty="0"/>
                        <a:t>ADAM’S HAND</a:t>
                      </a:r>
                    </a:p>
                  </a:txBody>
                  <a:tcPr marL="68580" marR="68580" marT="34290" marB="34290">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822434"/>
                    </a:solidFill>
                  </a:tcPr>
                </a:tc>
                <a:extLst>
                  <a:ext uri="{0D108BD9-81ED-4DB2-BD59-A6C34878D82A}">
                    <a16:rowId xmlns:a16="http://schemas.microsoft.com/office/drawing/2014/main" val="1542778624"/>
                  </a:ext>
                </a:extLst>
              </a:tr>
              <a:tr h="251460">
                <a:tc>
                  <a:txBody>
                    <a:bodyPr/>
                    <a:lstStyle/>
                    <a:p>
                      <a:r>
                        <a:rPr lang="it-IT" sz="1200" b="1" dirty="0"/>
                        <a:t>Versare acqua</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tc>
                  <a:txBody>
                    <a:bodyPr/>
                    <a:lstStyle/>
                    <a:p>
                      <a:pPr algn="ctr"/>
                      <a:r>
                        <a:rPr lang="it-IT" sz="1200" dirty="0"/>
                        <a:t>7 s</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tc>
                  <a:txBody>
                    <a:bodyPr/>
                    <a:lstStyle/>
                    <a:p>
                      <a:pPr algn="ctr"/>
                      <a:r>
                        <a:rPr lang="it-IT" sz="1200" dirty="0"/>
                        <a:t>6 s</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0038680"/>
                  </a:ext>
                </a:extLst>
              </a:tr>
              <a:tr h="251460">
                <a:tc>
                  <a:txBody>
                    <a:bodyPr/>
                    <a:lstStyle/>
                    <a:p>
                      <a:r>
                        <a:rPr lang="it-IT" sz="1200" b="1" dirty="0"/>
                        <a:t>Tagliare cibo</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11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12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89630344"/>
                  </a:ext>
                </a:extLst>
              </a:tr>
              <a:tr h="251460">
                <a:tc>
                  <a:txBody>
                    <a:bodyPr/>
                    <a:lstStyle/>
                    <a:p>
                      <a:r>
                        <a:rPr lang="it-IT" sz="1200" b="1" dirty="0"/>
                        <a:t>Girare chiave</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Non eseguibile</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10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5181627"/>
                  </a:ext>
                </a:extLst>
              </a:tr>
              <a:tr h="251460">
                <a:tc>
                  <a:txBody>
                    <a:bodyPr/>
                    <a:lstStyle/>
                    <a:p>
                      <a:r>
                        <a:rPr lang="it-IT" sz="1200" b="1" dirty="0"/>
                        <a:t>Aprire maniglia</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5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5 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37283447"/>
                  </a:ext>
                </a:extLst>
              </a:tr>
              <a:tr h="251460">
                <a:tc>
                  <a:txBody>
                    <a:bodyPr/>
                    <a:lstStyle/>
                    <a:p>
                      <a:r>
                        <a:rPr lang="it-IT" sz="1200" b="1" dirty="0"/>
                        <a:t>Altre ADL</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Non valutabili</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t>Non valutabili</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3202294"/>
                  </a:ext>
                </a:extLst>
              </a:tr>
            </a:tbl>
          </a:graphicData>
        </a:graphic>
      </p:graphicFrame>
      <p:pic>
        <p:nvPicPr>
          <p:cNvPr id="8" name="Immagine 7">
            <a:extLst>
              <a:ext uri="{FF2B5EF4-FFF2-40B4-BE49-F238E27FC236}">
                <a16:creationId xmlns:a16="http://schemas.microsoft.com/office/drawing/2014/main" id="{7F093B52-015B-D527-838A-2F3BF025FA37}"/>
              </a:ext>
            </a:extLst>
          </p:cNvPr>
          <p:cNvPicPr>
            <a:picLocks noChangeAspect="1"/>
          </p:cNvPicPr>
          <p:nvPr/>
        </p:nvPicPr>
        <p:blipFill>
          <a:blip r:embed="rId2"/>
          <a:stretch>
            <a:fillRect/>
          </a:stretch>
        </p:blipFill>
        <p:spPr>
          <a:xfrm>
            <a:off x="400992" y="2457769"/>
            <a:ext cx="2803654" cy="1737680"/>
          </a:xfrm>
          <a:prstGeom prst="rect">
            <a:avLst/>
          </a:prstGeom>
        </p:spPr>
      </p:pic>
      <p:pic>
        <p:nvPicPr>
          <p:cNvPr id="5" name="Immagine 4">
            <a:extLst>
              <a:ext uri="{FF2B5EF4-FFF2-40B4-BE49-F238E27FC236}">
                <a16:creationId xmlns:a16="http://schemas.microsoft.com/office/drawing/2014/main" id="{C9B1A5EA-3FCA-F2F0-D23A-38038D622FBD}"/>
              </a:ext>
            </a:extLst>
          </p:cNvPr>
          <p:cNvPicPr>
            <a:picLocks noChangeAspect="1"/>
          </p:cNvPicPr>
          <p:nvPr/>
        </p:nvPicPr>
        <p:blipFill>
          <a:blip r:embed="rId3"/>
          <a:stretch>
            <a:fillRect/>
          </a:stretch>
        </p:blipFill>
        <p:spPr>
          <a:xfrm>
            <a:off x="487497" y="4201805"/>
            <a:ext cx="2341361" cy="1700450"/>
          </a:xfrm>
          <a:prstGeom prst="rect">
            <a:avLst/>
          </a:prstGeom>
        </p:spPr>
      </p:pic>
      <p:sp>
        <p:nvSpPr>
          <p:cNvPr id="6" name="Rettangolo con angoli arrotondati 5">
            <a:extLst>
              <a:ext uri="{FF2B5EF4-FFF2-40B4-BE49-F238E27FC236}">
                <a16:creationId xmlns:a16="http://schemas.microsoft.com/office/drawing/2014/main" id="{5FFCAD8B-D714-EA84-3C24-764D0C0CA5A5}"/>
              </a:ext>
            </a:extLst>
          </p:cNvPr>
          <p:cNvSpPr/>
          <p:nvPr/>
        </p:nvSpPr>
        <p:spPr>
          <a:xfrm>
            <a:off x="2142677" y="1874969"/>
            <a:ext cx="4858646" cy="410594"/>
          </a:xfrm>
          <a:prstGeom prst="roundRect">
            <a:avLst/>
          </a:prstGeom>
          <a:solidFill>
            <a:srgbClr val="822434"/>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500" b="1" dirty="0">
                <a:solidFill>
                  <a:schemeClr val="bg1"/>
                </a:solidFill>
                <a:effectLst>
                  <a:outerShdw blurRad="38100" dist="38100" dir="2700000" algn="tl">
                    <a:srgbClr val="000000">
                      <a:alpha val="43137"/>
                    </a:srgbClr>
                  </a:outerShdw>
                </a:effectLst>
              </a:rPr>
              <a:t>SOUTHAMPTON HAND ASSESSMENT PROCEDURE</a:t>
            </a:r>
          </a:p>
        </p:txBody>
      </p:sp>
    </p:spTree>
    <p:extLst>
      <p:ext uri="{BB962C8B-B14F-4D97-AF65-F5344CB8AC3E}">
        <p14:creationId xmlns:p14="http://schemas.microsoft.com/office/powerpoint/2010/main" val="290886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FCFBAE3B-65B7-19D9-0CCD-0B40F48AA6F0}"/>
              </a:ext>
            </a:extLst>
          </p:cNvPr>
          <p:cNvSpPr/>
          <p:nvPr/>
        </p:nvSpPr>
        <p:spPr>
          <a:xfrm>
            <a:off x="0" y="1061867"/>
            <a:ext cx="9144000" cy="612322"/>
          </a:xfrm>
          <a:prstGeom prst="rect">
            <a:avLst/>
          </a:prstGeom>
          <a:solidFill>
            <a:srgbClr val="822434"/>
          </a:solidFill>
          <a:ln>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700" b="1" dirty="0">
                <a:ln w="0"/>
                <a:solidFill>
                  <a:schemeClr val="bg1"/>
                </a:solidFill>
              </a:rPr>
              <a:t>ANALISI DEL MOVIMENTO: POINTING</a:t>
            </a:r>
          </a:p>
        </p:txBody>
      </p:sp>
      <p:pic>
        <p:nvPicPr>
          <p:cNvPr id="5" name="POINTING vid">
            <a:extLst>
              <a:ext uri="{FF2B5EF4-FFF2-40B4-BE49-F238E27FC236}">
                <a16:creationId xmlns:a16="http://schemas.microsoft.com/office/drawing/2014/main" id="{E0554F17-813F-4CC9-7BB4-D754EC165A8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49881" y="1906556"/>
            <a:ext cx="2842973" cy="1609230"/>
          </a:xfrm>
          <a:prstGeom prst="rect">
            <a:avLst/>
          </a:prstGeom>
        </p:spPr>
      </p:pic>
      <p:graphicFrame>
        <p:nvGraphicFramePr>
          <p:cNvPr id="7" name="Tabella 4">
            <a:extLst>
              <a:ext uri="{FF2B5EF4-FFF2-40B4-BE49-F238E27FC236}">
                <a16:creationId xmlns:a16="http://schemas.microsoft.com/office/drawing/2014/main" id="{4C7D149F-8496-10F4-B358-CA8641B74E21}"/>
              </a:ext>
            </a:extLst>
          </p:cNvPr>
          <p:cNvGraphicFramePr>
            <a:graphicFrameLocks noGrp="1"/>
          </p:cNvGraphicFramePr>
          <p:nvPr>
            <p:extLst>
              <p:ext uri="{D42A27DB-BD31-4B8C-83A1-F6EECF244321}">
                <p14:modId xmlns:p14="http://schemas.microsoft.com/office/powerpoint/2010/main" val="608080990"/>
              </p:ext>
            </p:extLst>
          </p:nvPr>
        </p:nvGraphicFramePr>
        <p:xfrm>
          <a:off x="4276090" y="1857971"/>
          <a:ext cx="4550718" cy="1760220"/>
        </p:xfrm>
        <a:graphic>
          <a:graphicData uri="http://schemas.openxmlformats.org/drawingml/2006/table">
            <a:tbl>
              <a:tblPr firstRow="1" bandRow="1">
                <a:tableStyleId>{F5AB1C69-6EDB-4FF4-983F-18BD219EF322}</a:tableStyleId>
              </a:tblPr>
              <a:tblGrid>
                <a:gridCol w="2076465">
                  <a:extLst>
                    <a:ext uri="{9D8B030D-6E8A-4147-A177-3AD203B41FA5}">
                      <a16:colId xmlns:a16="http://schemas.microsoft.com/office/drawing/2014/main" val="943051820"/>
                    </a:ext>
                  </a:extLst>
                </a:gridCol>
                <a:gridCol w="1225289">
                  <a:extLst>
                    <a:ext uri="{9D8B030D-6E8A-4147-A177-3AD203B41FA5}">
                      <a16:colId xmlns:a16="http://schemas.microsoft.com/office/drawing/2014/main" val="1837847065"/>
                    </a:ext>
                  </a:extLst>
                </a:gridCol>
                <a:gridCol w="1248964">
                  <a:extLst>
                    <a:ext uri="{9D8B030D-6E8A-4147-A177-3AD203B41FA5}">
                      <a16:colId xmlns:a16="http://schemas.microsoft.com/office/drawing/2014/main" val="212383604"/>
                    </a:ext>
                  </a:extLst>
                </a:gridCol>
              </a:tblGrid>
              <a:tr h="251460">
                <a:tc>
                  <a:txBody>
                    <a:bodyPr/>
                    <a:lstStyle/>
                    <a:p>
                      <a:r>
                        <a:rPr lang="it-IT" sz="1200" dirty="0"/>
                        <a:t>Parametri Cinematici</a:t>
                      </a:r>
                    </a:p>
                  </a:txBody>
                  <a:tcPr marL="68580" marR="68580" marT="34290" marB="34290">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r>
                        <a:rPr lang="it-IT" sz="1200" dirty="0"/>
                        <a:t>TRIDIGITALE</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r>
                        <a:rPr lang="it-IT" sz="1200" dirty="0"/>
                        <a:t>ADAM’S HAND</a:t>
                      </a:r>
                    </a:p>
                  </a:txBody>
                  <a:tcPr marL="68580" marR="68580" marT="34290" marB="34290">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822434"/>
                    </a:solidFill>
                  </a:tcPr>
                </a:tc>
                <a:extLst>
                  <a:ext uri="{0D108BD9-81ED-4DB2-BD59-A6C34878D82A}">
                    <a16:rowId xmlns:a16="http://schemas.microsoft.com/office/drawing/2014/main" val="1542778624"/>
                  </a:ext>
                </a:extLst>
              </a:tr>
              <a:tr h="251460">
                <a:tc>
                  <a:txBody>
                    <a:bodyPr/>
                    <a:lstStyle/>
                    <a:p>
                      <a:r>
                        <a:rPr lang="it-IT" sz="1200" b="1" dirty="0"/>
                        <a:t>Durata ciclo (s)</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tc>
                  <a:txBody>
                    <a:bodyPr/>
                    <a:lstStyle/>
                    <a:p>
                      <a:r>
                        <a:rPr lang="it-IT" sz="1200" dirty="0"/>
                        <a:t>4.07 ± .18</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tc>
                  <a:txBody>
                    <a:bodyPr/>
                    <a:lstStyle/>
                    <a:p>
                      <a:r>
                        <a:rPr lang="it-IT" sz="1200" dirty="0"/>
                        <a:t>2.98 ± .17</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0038680"/>
                  </a:ext>
                </a:extLst>
              </a:tr>
              <a:tr h="251460">
                <a:tc>
                  <a:txBody>
                    <a:bodyPr/>
                    <a:lstStyle/>
                    <a:p>
                      <a:r>
                        <a:rPr lang="it-IT" sz="1200" b="1" dirty="0"/>
                        <a:t>Fase di Aggiustamento (%)</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t>41.35 ± 4.84</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t>44.71 ± 3.6</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4972111"/>
                  </a:ext>
                </a:extLst>
              </a:tr>
              <a:tr h="251460">
                <a:tc>
                  <a:txBody>
                    <a:bodyPr/>
                    <a:lstStyle/>
                    <a:p>
                      <a:r>
                        <a:rPr lang="it-IT" sz="1200" b="1" dirty="0"/>
                        <a:t>Oscillazione (mm)</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t>124.8</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t>135</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481835"/>
                  </a:ext>
                </a:extLst>
              </a:tr>
              <a:tr h="251460">
                <a:tc>
                  <a:txBody>
                    <a:bodyPr/>
                    <a:lstStyle/>
                    <a:p>
                      <a:r>
                        <a:rPr lang="it-IT" sz="1200" b="1" dirty="0" err="1"/>
                        <a:t>Jerk</a:t>
                      </a:r>
                      <a:r>
                        <a:rPr lang="it-IT" sz="1200" b="1" dirty="0"/>
                        <a:t> Normalizzato</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t>153.92</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t>83.92</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5060788"/>
                  </a:ext>
                </a:extLst>
              </a:tr>
              <a:tr h="251460">
                <a:tc>
                  <a:txBody>
                    <a:bodyPr/>
                    <a:lstStyle/>
                    <a:p>
                      <a:r>
                        <a:rPr lang="it-IT" sz="1200" b="1" dirty="0"/>
                        <a:t>Velocità media (m/s)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kern="1200" dirty="0">
                          <a:solidFill>
                            <a:schemeClr val="dk1"/>
                          </a:solidFill>
                          <a:effectLst/>
                          <a:latin typeface="+mn-lt"/>
                          <a:ea typeface="+mn-ea"/>
                          <a:cs typeface="+mn-cs"/>
                        </a:rPr>
                        <a:t>0.27 ± .01</a:t>
                      </a:r>
                      <a:endParaRPr lang="it-IT" sz="1200"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kern="1200" dirty="0">
                          <a:solidFill>
                            <a:schemeClr val="dk1"/>
                          </a:solidFill>
                          <a:effectLst/>
                          <a:latin typeface="+mn-lt"/>
                          <a:ea typeface="+mn-ea"/>
                          <a:cs typeface="+mn-cs"/>
                        </a:rPr>
                        <a:t>0.29 ± .02 </a:t>
                      </a:r>
                      <a:endParaRPr lang="it-IT" sz="1200"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3560139"/>
                  </a:ext>
                </a:extLst>
              </a:tr>
              <a:tr h="251460">
                <a:tc>
                  <a:txBody>
                    <a:bodyPr/>
                    <a:lstStyle/>
                    <a:p>
                      <a:r>
                        <a:rPr lang="it-IT" sz="1200" b="1" dirty="0"/>
                        <a:t>Picco di velocità (m/s)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t>0.41 ± .02 </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t>0.48 ± .03</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5144201"/>
                  </a:ext>
                </a:extLst>
              </a:tr>
            </a:tbl>
          </a:graphicData>
        </a:graphic>
      </p:graphicFrame>
      <p:pic>
        <p:nvPicPr>
          <p:cNvPr id="8" name="Immagine 7">
            <a:extLst>
              <a:ext uri="{FF2B5EF4-FFF2-40B4-BE49-F238E27FC236}">
                <a16:creationId xmlns:a16="http://schemas.microsoft.com/office/drawing/2014/main" id="{D31DCABD-EA32-3777-7E9C-08BE7575F76E}"/>
              </a:ext>
            </a:extLst>
          </p:cNvPr>
          <p:cNvPicPr>
            <a:picLocks noChangeAspect="1"/>
          </p:cNvPicPr>
          <p:nvPr/>
        </p:nvPicPr>
        <p:blipFill>
          <a:blip r:embed="rId6"/>
          <a:stretch>
            <a:fillRect/>
          </a:stretch>
        </p:blipFill>
        <p:spPr>
          <a:xfrm>
            <a:off x="491718" y="3719870"/>
            <a:ext cx="1266349" cy="1209675"/>
          </a:xfrm>
          <a:prstGeom prst="rect">
            <a:avLst/>
          </a:prstGeom>
        </p:spPr>
      </p:pic>
      <p:pic>
        <p:nvPicPr>
          <p:cNvPr id="9" name="Immagine 8">
            <a:extLst>
              <a:ext uri="{FF2B5EF4-FFF2-40B4-BE49-F238E27FC236}">
                <a16:creationId xmlns:a16="http://schemas.microsoft.com/office/drawing/2014/main" id="{C9092DBA-8D53-C7BB-AB0C-8CA2494E802B}"/>
              </a:ext>
            </a:extLst>
          </p:cNvPr>
          <p:cNvPicPr>
            <a:picLocks noChangeAspect="1"/>
          </p:cNvPicPr>
          <p:nvPr/>
        </p:nvPicPr>
        <p:blipFill>
          <a:blip r:embed="rId7"/>
          <a:stretch>
            <a:fillRect/>
          </a:stretch>
        </p:blipFill>
        <p:spPr>
          <a:xfrm>
            <a:off x="1758067" y="3795833"/>
            <a:ext cx="1280636" cy="1128236"/>
          </a:xfrm>
          <a:prstGeom prst="rect">
            <a:avLst/>
          </a:prstGeom>
        </p:spPr>
      </p:pic>
      <p:pic>
        <p:nvPicPr>
          <p:cNvPr id="10" name="Immagine 9">
            <a:extLst>
              <a:ext uri="{FF2B5EF4-FFF2-40B4-BE49-F238E27FC236}">
                <a16:creationId xmlns:a16="http://schemas.microsoft.com/office/drawing/2014/main" id="{0A9F5FA6-A936-AEEC-8008-21067D66DD05}"/>
              </a:ext>
            </a:extLst>
          </p:cNvPr>
          <p:cNvPicPr>
            <a:picLocks noChangeAspect="1"/>
          </p:cNvPicPr>
          <p:nvPr/>
        </p:nvPicPr>
        <p:blipFill>
          <a:blip r:embed="rId8"/>
          <a:stretch>
            <a:fillRect/>
          </a:stretch>
        </p:blipFill>
        <p:spPr>
          <a:xfrm>
            <a:off x="2992031" y="3778211"/>
            <a:ext cx="1313021" cy="1163479"/>
          </a:xfrm>
          <a:prstGeom prst="rect">
            <a:avLst/>
          </a:prstGeom>
        </p:spPr>
      </p:pic>
      <p:pic>
        <p:nvPicPr>
          <p:cNvPr id="11" name="Immagine 10">
            <a:extLst>
              <a:ext uri="{FF2B5EF4-FFF2-40B4-BE49-F238E27FC236}">
                <a16:creationId xmlns:a16="http://schemas.microsoft.com/office/drawing/2014/main" id="{AF9D7121-695D-332B-BFB0-761985F7E847}"/>
              </a:ext>
            </a:extLst>
          </p:cNvPr>
          <p:cNvPicPr>
            <a:picLocks noChangeAspect="1"/>
          </p:cNvPicPr>
          <p:nvPr/>
        </p:nvPicPr>
        <p:blipFill>
          <a:blip r:embed="rId9"/>
          <a:stretch>
            <a:fillRect/>
          </a:stretch>
        </p:blipFill>
        <p:spPr>
          <a:xfrm>
            <a:off x="491718" y="4962634"/>
            <a:ext cx="1111092" cy="1028789"/>
          </a:xfrm>
          <a:prstGeom prst="rect">
            <a:avLst/>
          </a:prstGeom>
        </p:spPr>
      </p:pic>
      <p:pic>
        <p:nvPicPr>
          <p:cNvPr id="12" name="Immagine 11">
            <a:extLst>
              <a:ext uri="{FF2B5EF4-FFF2-40B4-BE49-F238E27FC236}">
                <a16:creationId xmlns:a16="http://schemas.microsoft.com/office/drawing/2014/main" id="{AB62CC22-8B77-BAA3-C058-61EFD7B12B5A}"/>
              </a:ext>
            </a:extLst>
          </p:cNvPr>
          <p:cNvPicPr>
            <a:picLocks noChangeAspect="1"/>
          </p:cNvPicPr>
          <p:nvPr/>
        </p:nvPicPr>
        <p:blipFill>
          <a:blip r:embed="rId10"/>
          <a:stretch>
            <a:fillRect/>
          </a:stretch>
        </p:blipFill>
        <p:spPr>
          <a:xfrm>
            <a:off x="1813752" y="4982250"/>
            <a:ext cx="1125855" cy="1009174"/>
          </a:xfrm>
          <a:prstGeom prst="rect">
            <a:avLst/>
          </a:prstGeom>
        </p:spPr>
      </p:pic>
      <p:pic>
        <p:nvPicPr>
          <p:cNvPr id="13" name="Immagine 12">
            <a:extLst>
              <a:ext uri="{FF2B5EF4-FFF2-40B4-BE49-F238E27FC236}">
                <a16:creationId xmlns:a16="http://schemas.microsoft.com/office/drawing/2014/main" id="{8C9B1479-C731-8F47-D8DC-32DE586E24B3}"/>
              </a:ext>
            </a:extLst>
          </p:cNvPr>
          <p:cNvPicPr>
            <a:picLocks noChangeAspect="1"/>
          </p:cNvPicPr>
          <p:nvPr/>
        </p:nvPicPr>
        <p:blipFill>
          <a:blip r:embed="rId11"/>
          <a:stretch>
            <a:fillRect/>
          </a:stretch>
        </p:blipFill>
        <p:spPr>
          <a:xfrm>
            <a:off x="3082006" y="4951444"/>
            <a:ext cx="1170623" cy="1040130"/>
          </a:xfrm>
          <a:prstGeom prst="rect">
            <a:avLst/>
          </a:prstGeom>
        </p:spPr>
      </p:pic>
      <p:sp>
        <p:nvSpPr>
          <p:cNvPr id="3" name="CasellaDiTesto 2">
            <a:extLst>
              <a:ext uri="{FF2B5EF4-FFF2-40B4-BE49-F238E27FC236}">
                <a16:creationId xmlns:a16="http://schemas.microsoft.com/office/drawing/2014/main" id="{947BA481-ED7E-21E9-4BDA-95CD168623FE}"/>
              </a:ext>
            </a:extLst>
          </p:cNvPr>
          <p:cNvSpPr txBox="1"/>
          <p:nvPr/>
        </p:nvSpPr>
        <p:spPr>
          <a:xfrm rot="16200000">
            <a:off x="-737823" y="4385239"/>
            <a:ext cx="2459083" cy="530915"/>
          </a:xfrm>
          <a:prstGeom prst="rect">
            <a:avLst/>
          </a:prstGeom>
          <a:noFill/>
        </p:spPr>
        <p:txBody>
          <a:bodyPr wrap="square" rtlCol="0">
            <a:spAutoFit/>
          </a:bodyPr>
          <a:lstStyle/>
          <a:p>
            <a:r>
              <a:rPr lang="it-IT" sz="1350" dirty="0" err="1"/>
              <a:t>Tridigitale</a:t>
            </a:r>
            <a:r>
              <a:rPr lang="it-IT" sz="1350" dirty="0"/>
              <a:t>          </a:t>
            </a:r>
            <a:r>
              <a:rPr lang="it-IT" sz="1350" dirty="0" err="1"/>
              <a:t>Adam’s</a:t>
            </a:r>
            <a:r>
              <a:rPr lang="it-IT" sz="1350" dirty="0"/>
              <a:t> Hand</a:t>
            </a:r>
          </a:p>
          <a:p>
            <a:endParaRPr lang="it-IT" sz="1500" dirty="0"/>
          </a:p>
        </p:txBody>
      </p:sp>
      <p:sp>
        <p:nvSpPr>
          <p:cNvPr id="17" name="Rettangolo con angoli arrotondati 16">
            <a:extLst>
              <a:ext uri="{FF2B5EF4-FFF2-40B4-BE49-F238E27FC236}">
                <a16:creationId xmlns:a16="http://schemas.microsoft.com/office/drawing/2014/main" id="{B7CAD501-02F3-EC58-B03A-3E97410F7680}"/>
              </a:ext>
            </a:extLst>
          </p:cNvPr>
          <p:cNvSpPr/>
          <p:nvPr/>
        </p:nvSpPr>
        <p:spPr>
          <a:xfrm>
            <a:off x="4572000" y="4263424"/>
            <a:ext cx="4354777" cy="1031490"/>
          </a:xfrm>
          <a:prstGeom prst="roundRect">
            <a:avLst/>
          </a:prstGeom>
          <a:solidFill>
            <a:srgbClr val="822434"/>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defTabSz="685800">
              <a:buFont typeface="Arial" panose="020B0604020202020204" pitchFamily="34" charset="0"/>
              <a:buChar char="•"/>
              <a:defRPr/>
            </a:pPr>
            <a:r>
              <a:rPr lang="it-IT" sz="1500" dirty="0">
                <a:solidFill>
                  <a:schemeClr val="bg1"/>
                </a:solidFill>
                <a:latin typeface="Calibri" panose="020F0502020204030204"/>
              </a:rPr>
              <a:t>Movimento complessivamente più lento e meno fluido rispetto all’arto sano</a:t>
            </a:r>
          </a:p>
          <a:p>
            <a:pPr marL="257175" indent="-257175" defTabSz="685800">
              <a:buFont typeface="Arial" panose="020B0604020202020204" pitchFamily="34" charset="0"/>
              <a:buChar char="•"/>
              <a:defRPr/>
            </a:pPr>
            <a:r>
              <a:rPr lang="it-IT" sz="1500" dirty="0">
                <a:solidFill>
                  <a:schemeClr val="bg1"/>
                </a:solidFill>
                <a:latin typeface="Calibri" panose="020F0502020204030204"/>
              </a:rPr>
              <a:t>Più rapido e fluido con </a:t>
            </a:r>
            <a:r>
              <a:rPr lang="it-IT" sz="1500" dirty="0" err="1">
                <a:solidFill>
                  <a:schemeClr val="bg1"/>
                </a:solidFill>
                <a:latin typeface="Calibri" panose="020F0502020204030204"/>
              </a:rPr>
              <a:t>Adam’s</a:t>
            </a:r>
            <a:r>
              <a:rPr lang="it-IT" sz="1500" dirty="0">
                <a:solidFill>
                  <a:schemeClr val="bg1"/>
                </a:solidFill>
                <a:latin typeface="Calibri" panose="020F0502020204030204"/>
              </a:rPr>
              <a:t> Hand</a:t>
            </a:r>
          </a:p>
          <a:p>
            <a:pPr marL="257175" indent="-257175" defTabSz="685800">
              <a:buFont typeface="Arial" panose="020B0604020202020204" pitchFamily="34" charset="0"/>
              <a:buChar char="•"/>
              <a:defRPr/>
            </a:pPr>
            <a:r>
              <a:rPr lang="it-IT" sz="1500" dirty="0">
                <a:solidFill>
                  <a:schemeClr val="bg1"/>
                </a:solidFill>
                <a:latin typeface="Calibri" panose="020F0502020204030204"/>
              </a:rPr>
              <a:t>Riduzione dei compensi con </a:t>
            </a:r>
            <a:r>
              <a:rPr lang="it-IT" sz="1500" dirty="0" err="1">
                <a:solidFill>
                  <a:schemeClr val="bg1"/>
                </a:solidFill>
                <a:latin typeface="Calibri" panose="020F0502020204030204"/>
              </a:rPr>
              <a:t>Adam’s</a:t>
            </a:r>
            <a:r>
              <a:rPr lang="it-IT" sz="1500" dirty="0">
                <a:solidFill>
                  <a:schemeClr val="bg1"/>
                </a:solidFill>
                <a:latin typeface="Calibri" panose="020F0502020204030204"/>
              </a:rPr>
              <a:t> Hand</a:t>
            </a:r>
          </a:p>
        </p:txBody>
      </p:sp>
      <p:sp>
        <p:nvSpPr>
          <p:cNvPr id="18" name="Ovale 17">
            <a:extLst>
              <a:ext uri="{FF2B5EF4-FFF2-40B4-BE49-F238E27FC236}">
                <a16:creationId xmlns:a16="http://schemas.microsoft.com/office/drawing/2014/main" id="{C4C099D0-CADC-4BE3-0011-4FC707446800}"/>
              </a:ext>
            </a:extLst>
          </p:cNvPr>
          <p:cNvSpPr/>
          <p:nvPr/>
        </p:nvSpPr>
        <p:spPr>
          <a:xfrm>
            <a:off x="7564701" y="2068914"/>
            <a:ext cx="485775" cy="319172"/>
          </a:xfrm>
          <a:prstGeom prst="ellipse">
            <a:avLst/>
          </a:prstGeom>
          <a:noFill/>
          <a:ln w="38100">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9" name="Ovale 18">
            <a:extLst>
              <a:ext uri="{FF2B5EF4-FFF2-40B4-BE49-F238E27FC236}">
                <a16:creationId xmlns:a16="http://schemas.microsoft.com/office/drawing/2014/main" id="{AF7A8EEB-4DE0-1230-E20D-3190B3489427}"/>
              </a:ext>
            </a:extLst>
          </p:cNvPr>
          <p:cNvSpPr/>
          <p:nvPr/>
        </p:nvSpPr>
        <p:spPr>
          <a:xfrm>
            <a:off x="7564701" y="2809220"/>
            <a:ext cx="485775" cy="319172"/>
          </a:xfrm>
          <a:prstGeom prst="ellipse">
            <a:avLst/>
          </a:prstGeom>
          <a:noFill/>
          <a:ln w="38100">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Tree>
    <p:extLst>
      <p:ext uri="{BB962C8B-B14F-4D97-AF65-F5344CB8AC3E}">
        <p14:creationId xmlns:p14="http://schemas.microsoft.com/office/powerpoint/2010/main" val="2498099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96"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5"/>
                </p:tgtEl>
              </p:cMediaNode>
            </p:video>
            <p:seq concurrent="1" nextAc="seek">
              <p:cTn id="16" restart="whenNotActive" fill="hold" evtFilter="cancelBubble" nodeType="interactiveSeq">
                <p:stCondLst>
                  <p:cond evt="onClick" delay="0">
                    <p:tgtEl>
                      <p:spTgt spid="5"/>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5"/>
                                        </p:tgtEl>
                                      </p:cBhvr>
                                    </p:cmd>
                                  </p:childTnLst>
                                </p:cTn>
                              </p:par>
                            </p:childTnLst>
                          </p:cTn>
                        </p:par>
                      </p:childTnLst>
                    </p:cTn>
                  </p:par>
                </p:childTnLst>
              </p:cTn>
              <p:nextCondLst>
                <p:cond evt="onClick" delay="0">
                  <p:tgtEl>
                    <p:spTgt spid="5"/>
                  </p:tgtEl>
                </p:cond>
              </p:nextCondLst>
            </p:seq>
          </p:childTnLst>
        </p:cTn>
      </p:par>
    </p:tnLst>
    <p:bldLst>
      <p:bldP spid="18" grpId="0" animBg="1"/>
      <p:bldP spid="1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FCFBAE3B-65B7-19D9-0CCD-0B40F48AA6F0}"/>
              </a:ext>
            </a:extLst>
          </p:cNvPr>
          <p:cNvSpPr/>
          <p:nvPr/>
        </p:nvSpPr>
        <p:spPr>
          <a:xfrm>
            <a:off x="0" y="1061867"/>
            <a:ext cx="9144000" cy="612322"/>
          </a:xfrm>
          <a:prstGeom prst="rect">
            <a:avLst/>
          </a:prstGeom>
          <a:solidFill>
            <a:srgbClr val="822434"/>
          </a:solidFill>
          <a:ln>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700" b="1" dirty="0">
                <a:ln w="0"/>
                <a:solidFill>
                  <a:schemeClr val="bg1"/>
                </a:solidFill>
              </a:rPr>
              <a:t>ANALISI DEL MOVIMENTO: GRASPING</a:t>
            </a:r>
          </a:p>
        </p:txBody>
      </p:sp>
      <p:pic>
        <p:nvPicPr>
          <p:cNvPr id="2" name="grasping vid">
            <a:extLst>
              <a:ext uri="{FF2B5EF4-FFF2-40B4-BE49-F238E27FC236}">
                <a16:creationId xmlns:a16="http://schemas.microsoft.com/office/drawing/2014/main" id="{DB9A2C49-C344-580F-F521-1325F2F0852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79704" y="1990798"/>
            <a:ext cx="3073477" cy="1739704"/>
          </a:xfrm>
          <a:prstGeom prst="rect">
            <a:avLst/>
          </a:prstGeom>
        </p:spPr>
      </p:pic>
      <p:graphicFrame>
        <p:nvGraphicFramePr>
          <p:cNvPr id="3" name="Tabella 4">
            <a:extLst>
              <a:ext uri="{FF2B5EF4-FFF2-40B4-BE49-F238E27FC236}">
                <a16:creationId xmlns:a16="http://schemas.microsoft.com/office/drawing/2014/main" id="{D6363245-53E5-1CF2-F9BD-1A25AF108C95}"/>
              </a:ext>
            </a:extLst>
          </p:cNvPr>
          <p:cNvGraphicFramePr>
            <a:graphicFrameLocks noGrp="1"/>
          </p:cNvGraphicFramePr>
          <p:nvPr>
            <p:extLst>
              <p:ext uri="{D42A27DB-BD31-4B8C-83A1-F6EECF244321}">
                <p14:modId xmlns:p14="http://schemas.microsoft.com/office/powerpoint/2010/main" val="3646077345"/>
              </p:ext>
            </p:extLst>
          </p:nvPr>
        </p:nvGraphicFramePr>
        <p:xfrm>
          <a:off x="3923327" y="1874086"/>
          <a:ext cx="4542058" cy="1973127"/>
        </p:xfrm>
        <a:graphic>
          <a:graphicData uri="http://schemas.openxmlformats.org/drawingml/2006/table">
            <a:tbl>
              <a:tblPr firstRow="1" bandRow="1">
                <a:tableStyleId>{F5AB1C69-6EDB-4FF4-983F-18BD219EF322}</a:tableStyleId>
              </a:tblPr>
              <a:tblGrid>
                <a:gridCol w="2072514">
                  <a:extLst>
                    <a:ext uri="{9D8B030D-6E8A-4147-A177-3AD203B41FA5}">
                      <a16:colId xmlns:a16="http://schemas.microsoft.com/office/drawing/2014/main" val="943051820"/>
                    </a:ext>
                  </a:extLst>
                </a:gridCol>
                <a:gridCol w="1222957">
                  <a:extLst>
                    <a:ext uri="{9D8B030D-6E8A-4147-A177-3AD203B41FA5}">
                      <a16:colId xmlns:a16="http://schemas.microsoft.com/office/drawing/2014/main" val="1837847065"/>
                    </a:ext>
                  </a:extLst>
                </a:gridCol>
                <a:gridCol w="1246587">
                  <a:extLst>
                    <a:ext uri="{9D8B030D-6E8A-4147-A177-3AD203B41FA5}">
                      <a16:colId xmlns:a16="http://schemas.microsoft.com/office/drawing/2014/main" val="212383604"/>
                    </a:ext>
                  </a:extLst>
                </a:gridCol>
              </a:tblGrid>
              <a:tr h="278130">
                <a:tc>
                  <a:txBody>
                    <a:bodyPr/>
                    <a:lstStyle/>
                    <a:p>
                      <a:r>
                        <a:rPr lang="it-IT" sz="1200" dirty="0"/>
                        <a:t>Parametri Cinematici</a:t>
                      </a:r>
                    </a:p>
                  </a:txBody>
                  <a:tcPr marL="68580" marR="68580" marT="34290" marB="34290">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r>
                        <a:rPr lang="it-IT" sz="1200" dirty="0"/>
                        <a:t>TRIDIGITALE</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r>
                        <a:rPr lang="it-IT" sz="1200" dirty="0"/>
                        <a:t>ADAM’S HAND</a:t>
                      </a:r>
                    </a:p>
                  </a:txBody>
                  <a:tcPr marL="68580" marR="68580" marT="34290" marB="34290">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822434"/>
                    </a:solidFill>
                  </a:tcPr>
                </a:tc>
                <a:extLst>
                  <a:ext uri="{0D108BD9-81ED-4DB2-BD59-A6C34878D82A}">
                    <a16:rowId xmlns:a16="http://schemas.microsoft.com/office/drawing/2014/main" val="1542778624"/>
                  </a:ext>
                </a:extLst>
              </a:tr>
              <a:tr h="278130">
                <a:tc>
                  <a:txBody>
                    <a:bodyPr/>
                    <a:lstStyle/>
                    <a:p>
                      <a:r>
                        <a:rPr lang="it-IT" sz="1200" b="1" dirty="0"/>
                        <a:t>Durata ciclo (s)</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tc>
                  <a:txBody>
                    <a:bodyPr/>
                    <a:lstStyle/>
                    <a:p>
                      <a:r>
                        <a:rPr lang="it-IT" sz="1200" dirty="0"/>
                        <a:t>5.15 ± .34</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tc>
                  <a:txBody>
                    <a:bodyPr/>
                    <a:lstStyle/>
                    <a:p>
                      <a:r>
                        <a:rPr lang="it-IT" sz="1200" dirty="0"/>
                        <a:t>6.88 ± .36</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0038680"/>
                  </a:ext>
                </a:extLst>
              </a:tr>
              <a:tr h="304347">
                <a:tc>
                  <a:txBody>
                    <a:bodyPr/>
                    <a:lstStyle/>
                    <a:p>
                      <a:r>
                        <a:rPr lang="it-IT" sz="1200" b="1" dirty="0"/>
                        <a:t>Fase di Presa (%)</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t>55.7 ± .72</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t>69.44 ± 1.38</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4972111"/>
                  </a:ext>
                </a:extLst>
              </a:tr>
              <a:tr h="278130">
                <a:tc>
                  <a:txBody>
                    <a:bodyPr/>
                    <a:lstStyle/>
                    <a:p>
                      <a:r>
                        <a:rPr lang="it-IT" sz="1200" b="1" dirty="0"/>
                        <a:t>Oscillazione (mm)</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t>124.8</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t>281.4</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481835"/>
                  </a:ext>
                </a:extLst>
              </a:tr>
              <a:tr h="278130">
                <a:tc>
                  <a:txBody>
                    <a:bodyPr/>
                    <a:lstStyle/>
                    <a:p>
                      <a:r>
                        <a:rPr lang="it-IT" sz="1200" b="1" dirty="0" err="1"/>
                        <a:t>Jerk</a:t>
                      </a:r>
                      <a:r>
                        <a:rPr lang="it-IT" sz="1200" b="1" dirty="0"/>
                        <a:t> Normalizzato</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t>186.04</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t>248.32</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5060788"/>
                  </a:ext>
                </a:extLst>
              </a:tr>
              <a:tr h="278130">
                <a:tc>
                  <a:txBody>
                    <a:bodyPr/>
                    <a:lstStyle/>
                    <a:p>
                      <a:r>
                        <a:rPr lang="it-IT" sz="1200" b="1" dirty="0"/>
                        <a:t>Velocità media (m/s)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kern="1200" dirty="0">
                          <a:solidFill>
                            <a:schemeClr val="dk1"/>
                          </a:solidFill>
                          <a:effectLst/>
                          <a:latin typeface="+mn-lt"/>
                          <a:ea typeface="+mn-ea"/>
                          <a:cs typeface="+mn-cs"/>
                        </a:rPr>
                        <a:t>0.28 ± .03</a:t>
                      </a:r>
                      <a:endParaRPr lang="it-IT" sz="1200"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kern="1200" dirty="0">
                          <a:solidFill>
                            <a:schemeClr val="dk1"/>
                          </a:solidFill>
                          <a:effectLst/>
                          <a:latin typeface="+mn-lt"/>
                          <a:ea typeface="+mn-ea"/>
                          <a:cs typeface="+mn-cs"/>
                        </a:rPr>
                        <a:t>0.13 ± 0</a:t>
                      </a:r>
                      <a:endParaRPr lang="it-IT" sz="1200"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3560139"/>
                  </a:ext>
                </a:extLst>
              </a:tr>
              <a:tr h="278130">
                <a:tc>
                  <a:txBody>
                    <a:bodyPr/>
                    <a:lstStyle/>
                    <a:p>
                      <a:r>
                        <a:rPr lang="it-IT" sz="1200" b="1" dirty="0"/>
                        <a:t>Picco di velocità (m/s)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t>0.4 ± 0.05</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t>0.21 ± 0.02</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5144201"/>
                  </a:ext>
                </a:extLst>
              </a:tr>
            </a:tbl>
          </a:graphicData>
        </a:graphic>
      </p:graphicFrame>
      <p:sp>
        <p:nvSpPr>
          <p:cNvPr id="6" name="Rettangolo con angoli arrotondati 5">
            <a:extLst>
              <a:ext uri="{FF2B5EF4-FFF2-40B4-BE49-F238E27FC236}">
                <a16:creationId xmlns:a16="http://schemas.microsoft.com/office/drawing/2014/main" id="{5936132F-A3B3-BA3B-9D35-728015BE836A}"/>
              </a:ext>
            </a:extLst>
          </p:cNvPr>
          <p:cNvSpPr/>
          <p:nvPr/>
        </p:nvSpPr>
        <p:spPr>
          <a:xfrm>
            <a:off x="1745938" y="4161800"/>
            <a:ext cx="5607362" cy="1031490"/>
          </a:xfrm>
          <a:prstGeom prst="roundRect">
            <a:avLst/>
          </a:prstGeom>
          <a:solidFill>
            <a:srgbClr val="822434"/>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defTabSz="685800">
              <a:buFont typeface="Arial" panose="020B0604020202020204" pitchFamily="34" charset="0"/>
              <a:buChar char="•"/>
              <a:defRPr/>
            </a:pPr>
            <a:r>
              <a:rPr lang="it-IT" sz="1500" dirty="0">
                <a:solidFill>
                  <a:schemeClr val="bg1"/>
                </a:solidFill>
                <a:latin typeface="Calibri" panose="020F0502020204030204"/>
              </a:rPr>
              <a:t>Movimento complessivamente più lento e meno fluido</a:t>
            </a:r>
          </a:p>
          <a:p>
            <a:pPr marL="257175" indent="-257175" defTabSz="685800">
              <a:buFont typeface="Arial" panose="020B0604020202020204" pitchFamily="34" charset="0"/>
              <a:buChar char="•"/>
              <a:defRPr/>
            </a:pPr>
            <a:r>
              <a:rPr lang="it-IT" sz="1500" dirty="0">
                <a:solidFill>
                  <a:schemeClr val="bg1"/>
                </a:solidFill>
                <a:latin typeface="Calibri" panose="020F0502020204030204"/>
              </a:rPr>
              <a:t>Fase di </a:t>
            </a:r>
            <a:r>
              <a:rPr lang="it-IT" sz="1500" dirty="0" err="1">
                <a:solidFill>
                  <a:schemeClr val="bg1"/>
                </a:solidFill>
                <a:latin typeface="Calibri" panose="020F0502020204030204"/>
              </a:rPr>
              <a:t>Grasping</a:t>
            </a:r>
            <a:r>
              <a:rPr lang="it-IT" sz="1500" dirty="0">
                <a:solidFill>
                  <a:schemeClr val="bg1"/>
                </a:solidFill>
                <a:latin typeface="Calibri" panose="020F0502020204030204"/>
              </a:rPr>
              <a:t> più breve nella protesi </a:t>
            </a:r>
            <a:r>
              <a:rPr lang="it-IT" sz="1500" dirty="0" err="1">
                <a:solidFill>
                  <a:schemeClr val="bg1"/>
                </a:solidFill>
                <a:latin typeface="Calibri" panose="020F0502020204030204"/>
              </a:rPr>
              <a:t>Tridigitale</a:t>
            </a:r>
            <a:endParaRPr lang="it-IT" sz="1500" dirty="0">
              <a:solidFill>
                <a:schemeClr val="bg1"/>
              </a:solidFill>
              <a:latin typeface="Calibri" panose="020F0502020204030204"/>
            </a:endParaRPr>
          </a:p>
          <a:p>
            <a:pPr marL="257175" indent="-257175" defTabSz="685800">
              <a:buFont typeface="Arial" panose="020B0604020202020204" pitchFamily="34" charset="0"/>
              <a:buChar char="•"/>
              <a:defRPr/>
            </a:pPr>
            <a:r>
              <a:rPr lang="it-IT" sz="1500" dirty="0">
                <a:solidFill>
                  <a:schemeClr val="bg1"/>
                </a:solidFill>
                <a:latin typeface="Calibri" panose="020F0502020204030204"/>
              </a:rPr>
              <a:t>Movimento più fluido con la protesi </a:t>
            </a:r>
            <a:r>
              <a:rPr lang="it-IT" sz="1500" dirty="0" err="1">
                <a:solidFill>
                  <a:schemeClr val="bg1"/>
                </a:solidFill>
                <a:latin typeface="Calibri" panose="020F0502020204030204"/>
              </a:rPr>
              <a:t>Tridigitale</a:t>
            </a:r>
            <a:endParaRPr lang="it-IT" sz="1500" dirty="0">
              <a:solidFill>
                <a:schemeClr val="bg1"/>
              </a:solidFill>
              <a:latin typeface="Calibri" panose="020F0502020204030204"/>
            </a:endParaRPr>
          </a:p>
        </p:txBody>
      </p:sp>
      <p:sp>
        <p:nvSpPr>
          <p:cNvPr id="8" name="Rettangolo con angoli arrotondati 7">
            <a:extLst>
              <a:ext uri="{FF2B5EF4-FFF2-40B4-BE49-F238E27FC236}">
                <a16:creationId xmlns:a16="http://schemas.microsoft.com/office/drawing/2014/main" id="{88FD9970-E11F-B4DD-8E6F-565A58403FA2}"/>
              </a:ext>
            </a:extLst>
          </p:cNvPr>
          <p:cNvSpPr/>
          <p:nvPr/>
        </p:nvSpPr>
        <p:spPr>
          <a:xfrm>
            <a:off x="5303868" y="5311914"/>
            <a:ext cx="2464138" cy="391925"/>
          </a:xfrm>
          <a:prstGeom prst="roundRect">
            <a:avLst/>
          </a:prstGeom>
          <a:solidFill>
            <a:schemeClr val="bg1"/>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500" b="1" dirty="0">
                <a:solidFill>
                  <a:srgbClr val="822434"/>
                </a:solidFill>
                <a:latin typeface="Calibri" panose="020F0502020204030204"/>
              </a:rPr>
              <a:t>Esperienza del paziente?</a:t>
            </a:r>
          </a:p>
        </p:txBody>
      </p:sp>
      <p:sp>
        <p:nvSpPr>
          <p:cNvPr id="9" name="Freccia destra con strisce 8">
            <a:extLst>
              <a:ext uri="{FF2B5EF4-FFF2-40B4-BE49-F238E27FC236}">
                <a16:creationId xmlns:a16="http://schemas.microsoft.com/office/drawing/2014/main" id="{41FE8875-DC08-5186-B579-FF6A7FE74511}"/>
              </a:ext>
            </a:extLst>
          </p:cNvPr>
          <p:cNvSpPr/>
          <p:nvPr/>
        </p:nvSpPr>
        <p:spPr>
          <a:xfrm>
            <a:off x="4464905" y="5198927"/>
            <a:ext cx="1009531" cy="617899"/>
          </a:xfrm>
          <a:prstGeom prst="stripedRightArrow">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9A0000"/>
              </a:solidFill>
            </a:endParaRPr>
          </a:p>
        </p:txBody>
      </p:sp>
      <p:sp>
        <p:nvSpPr>
          <p:cNvPr id="10" name="Ovale 9">
            <a:extLst>
              <a:ext uri="{FF2B5EF4-FFF2-40B4-BE49-F238E27FC236}">
                <a16:creationId xmlns:a16="http://schemas.microsoft.com/office/drawing/2014/main" id="{BC283DFE-2DB1-16CF-97A2-6BEE5140664E}"/>
              </a:ext>
            </a:extLst>
          </p:cNvPr>
          <p:cNvSpPr/>
          <p:nvPr/>
        </p:nvSpPr>
        <p:spPr>
          <a:xfrm>
            <a:off x="5951468" y="2111395"/>
            <a:ext cx="485775" cy="319172"/>
          </a:xfrm>
          <a:prstGeom prst="ellipse">
            <a:avLst/>
          </a:prstGeom>
          <a:noFill/>
          <a:ln w="38100">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1" name="Ovale 10">
            <a:extLst>
              <a:ext uri="{FF2B5EF4-FFF2-40B4-BE49-F238E27FC236}">
                <a16:creationId xmlns:a16="http://schemas.microsoft.com/office/drawing/2014/main" id="{D72B35D7-DAFB-26B5-01CB-8647C0304FA9}"/>
              </a:ext>
            </a:extLst>
          </p:cNvPr>
          <p:cNvSpPr/>
          <p:nvPr/>
        </p:nvSpPr>
        <p:spPr>
          <a:xfrm>
            <a:off x="5994862" y="2979304"/>
            <a:ext cx="485775" cy="319172"/>
          </a:xfrm>
          <a:prstGeom prst="ellipse">
            <a:avLst/>
          </a:prstGeom>
          <a:noFill/>
          <a:ln w="38100">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2" name="Ovale 11">
            <a:extLst>
              <a:ext uri="{FF2B5EF4-FFF2-40B4-BE49-F238E27FC236}">
                <a16:creationId xmlns:a16="http://schemas.microsoft.com/office/drawing/2014/main" id="{E3316BDE-1369-4A61-560E-AB356AD814F3}"/>
              </a:ext>
            </a:extLst>
          </p:cNvPr>
          <p:cNvSpPr/>
          <p:nvPr/>
        </p:nvSpPr>
        <p:spPr>
          <a:xfrm>
            <a:off x="5951468" y="2400598"/>
            <a:ext cx="485775" cy="319172"/>
          </a:xfrm>
          <a:prstGeom prst="ellipse">
            <a:avLst/>
          </a:prstGeom>
          <a:noFill/>
          <a:ln w="38100">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Tree>
    <p:extLst>
      <p:ext uri="{BB962C8B-B14F-4D97-AF65-F5344CB8AC3E}">
        <p14:creationId xmlns:p14="http://schemas.microsoft.com/office/powerpoint/2010/main" val="388793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58"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1" fill="hold" display="0">
                  <p:stCondLst>
                    <p:cond delay="indefinite"/>
                  </p:stCondLst>
                </p:cTn>
                <p:tgtEl>
                  <p:spTgt spid="2"/>
                </p:tgtEl>
              </p:cMediaNode>
            </p:video>
            <p:seq concurrent="1" nextAc="seek">
              <p:cTn id="32" restart="whenNotActive" fill="hold" evtFilter="cancelBubble" nodeType="interactiveSeq">
                <p:stCondLst>
                  <p:cond evt="onClick" delay="0">
                    <p:tgtEl>
                      <p:spTgt spid="2"/>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2"/>
                                        </p:tgtEl>
                                      </p:cBhvr>
                                    </p:cmd>
                                  </p:childTnLst>
                                </p:cTn>
                              </p:par>
                            </p:childTnLst>
                          </p:cTn>
                        </p:par>
                      </p:childTnLst>
                    </p:cTn>
                  </p:par>
                </p:childTnLst>
              </p:cTn>
              <p:nextCondLst>
                <p:cond evt="onClick" delay="0">
                  <p:tgtEl>
                    <p:spTgt spid="2"/>
                  </p:tgtEl>
                </p:cond>
              </p:nextCondLst>
            </p:seq>
          </p:childTnLst>
        </p:cTn>
      </p:par>
    </p:tnLst>
    <p:bldLst>
      <p:bldP spid="6" grpId="0" animBg="1"/>
      <p:bldP spid="8" grpId="0" animBg="1"/>
      <p:bldP spid="9" grpId="0" animBg="1"/>
      <p:bldP spid="10" grpId="0" animBg="1"/>
      <p:bldP spid="11" grpId="0" animBg="1"/>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FCFBAE3B-65B7-19D9-0CCD-0B40F48AA6F0}"/>
              </a:ext>
            </a:extLst>
          </p:cNvPr>
          <p:cNvSpPr/>
          <p:nvPr/>
        </p:nvSpPr>
        <p:spPr>
          <a:xfrm>
            <a:off x="0" y="1061867"/>
            <a:ext cx="9144000" cy="612322"/>
          </a:xfrm>
          <a:prstGeom prst="rect">
            <a:avLst/>
          </a:prstGeom>
          <a:solidFill>
            <a:srgbClr val="82243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700" b="1" dirty="0">
                <a:ln w="0"/>
                <a:solidFill>
                  <a:schemeClr val="bg1"/>
                </a:solidFill>
              </a:rPr>
              <a:t>ANALISI DEL MOVIMENTO: HAND TO MOUTH</a:t>
            </a:r>
          </a:p>
        </p:txBody>
      </p:sp>
      <p:graphicFrame>
        <p:nvGraphicFramePr>
          <p:cNvPr id="7" name="Tabella 4">
            <a:extLst>
              <a:ext uri="{FF2B5EF4-FFF2-40B4-BE49-F238E27FC236}">
                <a16:creationId xmlns:a16="http://schemas.microsoft.com/office/drawing/2014/main" id="{4C7D149F-8496-10F4-B358-CA8641B74E21}"/>
              </a:ext>
            </a:extLst>
          </p:cNvPr>
          <p:cNvGraphicFramePr>
            <a:graphicFrameLocks noGrp="1"/>
          </p:cNvGraphicFramePr>
          <p:nvPr>
            <p:extLst>
              <p:ext uri="{D42A27DB-BD31-4B8C-83A1-F6EECF244321}">
                <p14:modId xmlns:p14="http://schemas.microsoft.com/office/powerpoint/2010/main" val="3460095305"/>
              </p:ext>
            </p:extLst>
          </p:nvPr>
        </p:nvGraphicFramePr>
        <p:xfrm>
          <a:off x="4059300" y="1818732"/>
          <a:ext cx="4542058" cy="1803701"/>
        </p:xfrm>
        <a:graphic>
          <a:graphicData uri="http://schemas.openxmlformats.org/drawingml/2006/table">
            <a:tbl>
              <a:tblPr firstRow="1" bandRow="1">
                <a:tableStyleId>{F5AB1C69-6EDB-4FF4-983F-18BD219EF322}</a:tableStyleId>
              </a:tblPr>
              <a:tblGrid>
                <a:gridCol w="2072514">
                  <a:extLst>
                    <a:ext uri="{9D8B030D-6E8A-4147-A177-3AD203B41FA5}">
                      <a16:colId xmlns:a16="http://schemas.microsoft.com/office/drawing/2014/main" val="943051820"/>
                    </a:ext>
                  </a:extLst>
                </a:gridCol>
                <a:gridCol w="1222957">
                  <a:extLst>
                    <a:ext uri="{9D8B030D-6E8A-4147-A177-3AD203B41FA5}">
                      <a16:colId xmlns:a16="http://schemas.microsoft.com/office/drawing/2014/main" val="1837847065"/>
                    </a:ext>
                  </a:extLst>
                </a:gridCol>
                <a:gridCol w="1246587">
                  <a:extLst>
                    <a:ext uri="{9D8B030D-6E8A-4147-A177-3AD203B41FA5}">
                      <a16:colId xmlns:a16="http://schemas.microsoft.com/office/drawing/2014/main" val="212383604"/>
                    </a:ext>
                  </a:extLst>
                </a:gridCol>
              </a:tblGrid>
              <a:tr h="254248">
                <a:tc>
                  <a:txBody>
                    <a:bodyPr/>
                    <a:lstStyle/>
                    <a:p>
                      <a:pPr algn="l"/>
                      <a:r>
                        <a:rPr lang="it-IT" sz="1200" dirty="0"/>
                        <a:t>Parametri Cinematici</a:t>
                      </a:r>
                    </a:p>
                  </a:txBody>
                  <a:tcPr marL="68580" marR="68580" marT="34290" marB="34290">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pPr algn="l"/>
                      <a:r>
                        <a:rPr lang="it-IT" sz="1200" dirty="0"/>
                        <a:t>TRIDIGITALE</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822434"/>
                    </a:solidFill>
                  </a:tcPr>
                </a:tc>
                <a:tc>
                  <a:txBody>
                    <a:bodyPr/>
                    <a:lstStyle/>
                    <a:p>
                      <a:pPr algn="l"/>
                      <a:r>
                        <a:rPr lang="it-IT" sz="1200" dirty="0"/>
                        <a:t>ADAM’S HAND</a:t>
                      </a:r>
                    </a:p>
                  </a:txBody>
                  <a:tcPr marL="68580" marR="68580" marT="34290" marB="34290">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822434"/>
                    </a:solidFill>
                  </a:tcPr>
                </a:tc>
                <a:extLst>
                  <a:ext uri="{0D108BD9-81ED-4DB2-BD59-A6C34878D82A}">
                    <a16:rowId xmlns:a16="http://schemas.microsoft.com/office/drawing/2014/main" val="1542778624"/>
                  </a:ext>
                </a:extLst>
              </a:tr>
              <a:tr h="254248">
                <a:tc>
                  <a:txBody>
                    <a:bodyPr/>
                    <a:lstStyle/>
                    <a:p>
                      <a:r>
                        <a:rPr lang="it-IT" sz="1200" b="1" dirty="0"/>
                        <a:t>Durata ciclo (s)</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tc>
                  <a:txBody>
                    <a:bodyPr/>
                    <a:lstStyle/>
                    <a:p>
                      <a:pPr algn="l"/>
                      <a:r>
                        <a:rPr lang="it-IT" sz="1200" dirty="0"/>
                        <a:t>3.96 ± .68</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tc>
                  <a:txBody>
                    <a:bodyPr/>
                    <a:lstStyle/>
                    <a:p>
                      <a:pPr algn="l"/>
                      <a:r>
                        <a:rPr lang="it-IT" sz="1200" dirty="0"/>
                        <a:t>2.68 ± .23</a:t>
                      </a:r>
                    </a:p>
                  </a:txBody>
                  <a:tcPr marL="68580" marR="68580" marT="34290" marB="34290">
                    <a:lnT w="38100" cmpd="sng">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0038680"/>
                  </a:ext>
                </a:extLst>
              </a:tr>
              <a:tr h="278213">
                <a:tc>
                  <a:txBody>
                    <a:bodyPr/>
                    <a:lstStyle/>
                    <a:p>
                      <a:r>
                        <a:rPr lang="it-IT" sz="1200" b="1" dirty="0"/>
                        <a:t>Fase di Aggiustamento (%)</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it-IT" sz="1200" dirty="0"/>
                        <a:t>21.98 ± 4.64</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t>13.25 ± 2.43</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4972111"/>
                  </a:ext>
                </a:extLst>
              </a:tr>
              <a:tr h="254248">
                <a:tc>
                  <a:txBody>
                    <a:bodyPr/>
                    <a:lstStyle/>
                    <a:p>
                      <a:r>
                        <a:rPr lang="it-IT" sz="1200" b="1" dirty="0"/>
                        <a:t>Oscillazione (mm)</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it-IT" sz="1200" dirty="0"/>
                        <a:t>34.9 ± 0</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it-IT" sz="1200" dirty="0"/>
                        <a:t>12.3 ± 0</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481835"/>
                  </a:ext>
                </a:extLst>
              </a:tr>
              <a:tr h="254248">
                <a:tc>
                  <a:txBody>
                    <a:bodyPr/>
                    <a:lstStyle/>
                    <a:p>
                      <a:r>
                        <a:rPr lang="it-IT" sz="1200" b="1" dirty="0" err="1"/>
                        <a:t>Jerk</a:t>
                      </a:r>
                      <a:r>
                        <a:rPr lang="it-IT" sz="1200" b="1" dirty="0"/>
                        <a:t> Normalizzato</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t>156.97</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t>82.88</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5060788"/>
                  </a:ext>
                </a:extLst>
              </a:tr>
              <a:tr h="254248">
                <a:tc>
                  <a:txBody>
                    <a:bodyPr/>
                    <a:lstStyle/>
                    <a:p>
                      <a:r>
                        <a:rPr lang="it-IT" sz="1200" b="1" dirty="0"/>
                        <a:t>Velocità media (m/s)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it-IT" sz="1200" kern="1200" dirty="0">
                          <a:solidFill>
                            <a:schemeClr val="dk1"/>
                          </a:solidFill>
                          <a:effectLst/>
                          <a:latin typeface="+mn-lt"/>
                          <a:ea typeface="+mn-ea"/>
                          <a:cs typeface="+mn-cs"/>
                        </a:rPr>
                        <a:t>0.32 ± .05</a:t>
                      </a:r>
                      <a:endParaRPr lang="it-IT" sz="1200"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it-IT" sz="1200" kern="1200" dirty="0">
                          <a:solidFill>
                            <a:schemeClr val="dk1"/>
                          </a:solidFill>
                          <a:effectLst/>
                          <a:latin typeface="+mn-lt"/>
                          <a:ea typeface="+mn-ea"/>
                          <a:cs typeface="+mn-cs"/>
                        </a:rPr>
                        <a:t>0.41 ± .01</a:t>
                      </a:r>
                      <a:endParaRPr lang="it-IT" sz="1200"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3560139"/>
                  </a:ext>
                </a:extLst>
              </a:tr>
              <a:tr h="254248">
                <a:tc>
                  <a:txBody>
                    <a:bodyPr/>
                    <a:lstStyle/>
                    <a:p>
                      <a:r>
                        <a:rPr lang="it-IT" sz="1200" b="1" dirty="0"/>
                        <a:t>Picco di velocità (m/s)</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it-IT" sz="1200" dirty="0"/>
                        <a:t>0.64 ± .17</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it-IT" sz="1200" dirty="0"/>
                        <a:t>0.77 ± .04</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5144201"/>
                  </a:ext>
                </a:extLst>
              </a:tr>
            </a:tbl>
          </a:graphicData>
        </a:graphic>
      </p:graphicFrame>
      <p:pic>
        <p:nvPicPr>
          <p:cNvPr id="2" name="hand to mouth vid">
            <a:extLst>
              <a:ext uri="{FF2B5EF4-FFF2-40B4-BE49-F238E27FC236}">
                <a16:creationId xmlns:a16="http://schemas.microsoft.com/office/drawing/2014/main" id="{03ED5D7E-0CB6-1614-F79E-A72933341C1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72045" y="1834036"/>
            <a:ext cx="3078350" cy="1775972"/>
          </a:xfrm>
          <a:prstGeom prst="rect">
            <a:avLst/>
          </a:prstGeom>
        </p:spPr>
      </p:pic>
      <p:pic>
        <p:nvPicPr>
          <p:cNvPr id="3" name="Immagine 2">
            <a:extLst>
              <a:ext uri="{FF2B5EF4-FFF2-40B4-BE49-F238E27FC236}">
                <a16:creationId xmlns:a16="http://schemas.microsoft.com/office/drawing/2014/main" id="{7D5637F1-49D3-1560-6B6E-21D42E67486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11949"/>
          <a:stretch/>
        </p:blipFill>
        <p:spPr bwMode="auto">
          <a:xfrm>
            <a:off x="590268" y="3754551"/>
            <a:ext cx="3753133" cy="1165384"/>
          </a:xfrm>
          <a:prstGeom prst="rect">
            <a:avLst/>
          </a:prstGeom>
          <a:noFill/>
          <a:ln>
            <a:noFill/>
          </a:ln>
        </p:spPr>
      </p:pic>
      <p:pic>
        <p:nvPicPr>
          <p:cNvPr id="5" name="Immagine 4">
            <a:extLst>
              <a:ext uri="{FF2B5EF4-FFF2-40B4-BE49-F238E27FC236}">
                <a16:creationId xmlns:a16="http://schemas.microsoft.com/office/drawing/2014/main" id="{C949DD0E-D2D3-F5CD-FF44-03D5315E021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13184"/>
          <a:stretch/>
        </p:blipFill>
        <p:spPr bwMode="auto">
          <a:xfrm>
            <a:off x="590268" y="4827270"/>
            <a:ext cx="3667408" cy="1173480"/>
          </a:xfrm>
          <a:prstGeom prst="rect">
            <a:avLst/>
          </a:prstGeom>
          <a:noFill/>
          <a:ln>
            <a:noFill/>
          </a:ln>
        </p:spPr>
      </p:pic>
      <p:pic>
        <p:nvPicPr>
          <p:cNvPr id="8" name="Immagine 7">
            <a:extLst>
              <a:ext uri="{FF2B5EF4-FFF2-40B4-BE49-F238E27FC236}">
                <a16:creationId xmlns:a16="http://schemas.microsoft.com/office/drawing/2014/main" id="{ED92E590-BA2E-8703-AC10-3EDE6B38C9D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12339"/>
          <a:stretch/>
        </p:blipFill>
        <p:spPr bwMode="auto">
          <a:xfrm>
            <a:off x="4581622" y="3877309"/>
            <a:ext cx="4181378" cy="1187168"/>
          </a:xfrm>
          <a:prstGeom prst="rect">
            <a:avLst/>
          </a:prstGeom>
          <a:noFill/>
          <a:ln>
            <a:noFill/>
          </a:ln>
        </p:spPr>
      </p:pic>
      <p:sp>
        <p:nvSpPr>
          <p:cNvPr id="10" name="CasellaDiTesto 9">
            <a:extLst>
              <a:ext uri="{FF2B5EF4-FFF2-40B4-BE49-F238E27FC236}">
                <a16:creationId xmlns:a16="http://schemas.microsoft.com/office/drawing/2014/main" id="{1AACE713-8870-BF46-6308-F794D49D9C8F}"/>
              </a:ext>
            </a:extLst>
          </p:cNvPr>
          <p:cNvSpPr txBox="1"/>
          <p:nvPr/>
        </p:nvSpPr>
        <p:spPr>
          <a:xfrm rot="16200000">
            <a:off x="-668256" y="4299885"/>
            <a:ext cx="2459083" cy="530915"/>
          </a:xfrm>
          <a:prstGeom prst="rect">
            <a:avLst/>
          </a:prstGeom>
          <a:noFill/>
        </p:spPr>
        <p:txBody>
          <a:bodyPr wrap="square" rtlCol="0">
            <a:spAutoFit/>
          </a:bodyPr>
          <a:lstStyle/>
          <a:p>
            <a:r>
              <a:rPr lang="it-IT" sz="1350" dirty="0" err="1"/>
              <a:t>Tridigitale</a:t>
            </a:r>
            <a:r>
              <a:rPr lang="it-IT" sz="1350" dirty="0"/>
              <a:t>          </a:t>
            </a:r>
            <a:r>
              <a:rPr lang="it-IT" sz="1350" dirty="0" err="1"/>
              <a:t>Adam’s</a:t>
            </a:r>
            <a:r>
              <a:rPr lang="it-IT" sz="1350" dirty="0"/>
              <a:t> Hand</a:t>
            </a:r>
          </a:p>
          <a:p>
            <a:endParaRPr lang="it-IT" sz="1500" dirty="0"/>
          </a:p>
        </p:txBody>
      </p:sp>
      <p:sp>
        <p:nvSpPr>
          <p:cNvPr id="6" name="Rettangolo con angoli arrotondati 5">
            <a:extLst>
              <a:ext uri="{FF2B5EF4-FFF2-40B4-BE49-F238E27FC236}">
                <a16:creationId xmlns:a16="http://schemas.microsoft.com/office/drawing/2014/main" id="{BFCE72A2-AC42-FC0D-B508-6985B2DD1680}"/>
              </a:ext>
            </a:extLst>
          </p:cNvPr>
          <p:cNvSpPr/>
          <p:nvPr/>
        </p:nvSpPr>
        <p:spPr>
          <a:xfrm>
            <a:off x="4572000" y="5115436"/>
            <a:ext cx="4354777" cy="679448"/>
          </a:xfrm>
          <a:prstGeom prst="roundRect">
            <a:avLst/>
          </a:prstGeom>
          <a:solidFill>
            <a:srgbClr val="822434"/>
          </a:solidFill>
          <a:ln w="28575">
            <a:solidFill>
              <a:srgbClr val="82243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defTabSz="685800">
              <a:buFont typeface="Arial" panose="020B0604020202020204" pitchFamily="34" charset="0"/>
              <a:buChar char="•"/>
              <a:defRPr/>
            </a:pPr>
            <a:r>
              <a:rPr lang="it-IT" sz="1500" dirty="0">
                <a:solidFill>
                  <a:schemeClr val="bg1"/>
                </a:solidFill>
                <a:latin typeface="Calibri" panose="020F0502020204030204"/>
              </a:rPr>
              <a:t>Movimento più veloce e fluido con </a:t>
            </a:r>
            <a:r>
              <a:rPr lang="it-IT" sz="1500" dirty="0" err="1">
                <a:solidFill>
                  <a:schemeClr val="bg1"/>
                </a:solidFill>
                <a:latin typeface="Calibri" panose="020F0502020204030204"/>
              </a:rPr>
              <a:t>Adam’s</a:t>
            </a:r>
            <a:r>
              <a:rPr lang="it-IT" sz="1500" dirty="0">
                <a:solidFill>
                  <a:schemeClr val="bg1"/>
                </a:solidFill>
                <a:latin typeface="Calibri" panose="020F0502020204030204"/>
              </a:rPr>
              <a:t> Hand</a:t>
            </a:r>
          </a:p>
          <a:p>
            <a:pPr marL="257175" indent="-257175" defTabSz="685800">
              <a:buFont typeface="Arial" panose="020B0604020202020204" pitchFamily="34" charset="0"/>
              <a:buChar char="•"/>
              <a:defRPr/>
            </a:pPr>
            <a:r>
              <a:rPr lang="it-IT" sz="1500" dirty="0">
                <a:solidFill>
                  <a:schemeClr val="bg1"/>
                </a:solidFill>
                <a:latin typeface="Calibri" panose="020F0502020204030204"/>
              </a:rPr>
              <a:t>Riduzione dei compensi con </a:t>
            </a:r>
            <a:r>
              <a:rPr lang="it-IT" sz="1500" dirty="0" err="1">
                <a:solidFill>
                  <a:schemeClr val="bg1"/>
                </a:solidFill>
                <a:latin typeface="Calibri" panose="020F0502020204030204"/>
              </a:rPr>
              <a:t>Adam’s</a:t>
            </a:r>
            <a:r>
              <a:rPr lang="it-IT" sz="1500" dirty="0">
                <a:solidFill>
                  <a:schemeClr val="bg1"/>
                </a:solidFill>
                <a:latin typeface="Calibri" panose="020F0502020204030204"/>
              </a:rPr>
              <a:t> Hand</a:t>
            </a:r>
          </a:p>
        </p:txBody>
      </p:sp>
      <p:sp>
        <p:nvSpPr>
          <p:cNvPr id="11" name="Ovale 10">
            <a:extLst>
              <a:ext uri="{FF2B5EF4-FFF2-40B4-BE49-F238E27FC236}">
                <a16:creationId xmlns:a16="http://schemas.microsoft.com/office/drawing/2014/main" id="{C4B3569C-15B6-2EC7-81D6-0D66D5A3E083}"/>
              </a:ext>
            </a:extLst>
          </p:cNvPr>
          <p:cNvSpPr/>
          <p:nvPr/>
        </p:nvSpPr>
        <p:spPr>
          <a:xfrm>
            <a:off x="7299787" y="2047337"/>
            <a:ext cx="485775" cy="319172"/>
          </a:xfrm>
          <a:prstGeom prst="ellipse">
            <a:avLst/>
          </a:prstGeom>
          <a:noFill/>
          <a:ln w="38100">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dirty="0"/>
          </a:p>
        </p:txBody>
      </p:sp>
      <p:sp>
        <p:nvSpPr>
          <p:cNvPr id="12" name="Ovale 11">
            <a:extLst>
              <a:ext uri="{FF2B5EF4-FFF2-40B4-BE49-F238E27FC236}">
                <a16:creationId xmlns:a16="http://schemas.microsoft.com/office/drawing/2014/main" id="{BE7E3337-8F7F-4F9C-1C27-9A2DC5AFDA33}"/>
              </a:ext>
            </a:extLst>
          </p:cNvPr>
          <p:cNvSpPr/>
          <p:nvPr/>
        </p:nvSpPr>
        <p:spPr>
          <a:xfrm>
            <a:off x="7312949" y="2305426"/>
            <a:ext cx="485775" cy="319172"/>
          </a:xfrm>
          <a:prstGeom prst="ellipse">
            <a:avLst/>
          </a:prstGeom>
          <a:noFill/>
          <a:ln w="38100">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dirty="0"/>
          </a:p>
        </p:txBody>
      </p:sp>
      <p:sp>
        <p:nvSpPr>
          <p:cNvPr id="13" name="Ovale 12">
            <a:extLst>
              <a:ext uri="{FF2B5EF4-FFF2-40B4-BE49-F238E27FC236}">
                <a16:creationId xmlns:a16="http://schemas.microsoft.com/office/drawing/2014/main" id="{2286827D-FB89-13CB-3A3F-AE2B0570B0D8}"/>
              </a:ext>
            </a:extLst>
          </p:cNvPr>
          <p:cNvSpPr/>
          <p:nvPr/>
        </p:nvSpPr>
        <p:spPr>
          <a:xfrm>
            <a:off x="7312949" y="2811636"/>
            <a:ext cx="485775" cy="319172"/>
          </a:xfrm>
          <a:prstGeom prst="ellipse">
            <a:avLst/>
          </a:prstGeom>
          <a:noFill/>
          <a:ln w="38100">
            <a:solidFill>
              <a:srgbClr val="822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dirty="0"/>
          </a:p>
        </p:txBody>
      </p:sp>
    </p:spTree>
    <p:extLst>
      <p:ext uri="{BB962C8B-B14F-4D97-AF65-F5344CB8AC3E}">
        <p14:creationId xmlns:p14="http://schemas.microsoft.com/office/powerpoint/2010/main" val="227802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08"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0" fill="hold" display="0">
                  <p:stCondLst>
                    <p:cond delay="indefinite"/>
                  </p:stCondLst>
                </p:cTn>
                <p:tgtEl>
                  <p:spTgt spid="2"/>
                </p:tgtEl>
              </p:cMediaNode>
            </p:video>
            <p:seq concurrent="1" nextAc="seek">
              <p:cTn id="31" restart="whenNotActive" fill="hold" evtFilter="cancelBubble" nodeType="interactiveSeq">
                <p:stCondLst>
                  <p:cond evt="onClick" delay="0">
                    <p:tgtEl>
                      <p:spTgt spid="2"/>
                    </p:tgtEl>
                  </p:cond>
                </p:stCondLst>
                <p:endSync evt="end" delay="0">
                  <p:rtn val="all"/>
                </p:endSync>
                <p:childTnLst>
                  <p:par>
                    <p:cTn id="32" fill="hold">
                      <p:stCondLst>
                        <p:cond delay="0"/>
                      </p:stCondLst>
                      <p:childTnLst>
                        <p:par>
                          <p:cTn id="33" fill="hold">
                            <p:stCondLst>
                              <p:cond delay="0"/>
                            </p:stCondLst>
                            <p:childTnLst>
                              <p:par>
                                <p:cTn id="34" presetID="2" presetClass="mediacall" presetSubtype="0" fill="hold" nodeType="clickEffect">
                                  <p:stCondLst>
                                    <p:cond delay="0"/>
                                  </p:stCondLst>
                                  <p:childTnLst>
                                    <p:cmd type="call" cmd="togglePause">
                                      <p:cBhvr>
                                        <p:cTn id="35" dur="1" fill="hold"/>
                                        <p:tgtEl>
                                          <p:spTgt spid="2"/>
                                        </p:tgtEl>
                                      </p:cBhvr>
                                    </p:cmd>
                                  </p:childTnLst>
                                </p:cTn>
                              </p:par>
                            </p:childTnLst>
                          </p:cTn>
                        </p:par>
                      </p:childTnLst>
                    </p:cTn>
                  </p:par>
                </p:childTnLst>
              </p:cTn>
              <p:nextCondLst>
                <p:cond evt="onClick" delay="0">
                  <p:tgtEl>
                    <p:spTgt spid="2"/>
                  </p:tgtEl>
                </p:cond>
              </p:nextCondLst>
            </p:seq>
          </p:childTnLst>
        </p:cTn>
      </p:par>
    </p:tnLst>
    <p:bldLst>
      <p:bldP spid="6" grpId="0" animBg="1"/>
      <p:bldP spid="11" grpId="0" animBg="1"/>
      <p:bldP spid="12" grpId="0" animBg="1"/>
      <p:bldP spid="1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A72DB-770F-5C9E-DCF3-4CF02B48EC2B}"/>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72224549-8C80-75D1-CB53-9A319E502C04}"/>
              </a:ext>
            </a:extLst>
          </p:cNvPr>
          <p:cNvPicPr>
            <a:picLocks noChangeAspect="1"/>
          </p:cNvPicPr>
          <p:nvPr/>
        </p:nvPicPr>
        <p:blipFill>
          <a:blip r:embed="rId3"/>
          <a:stretch>
            <a:fillRect/>
          </a:stretch>
        </p:blipFill>
        <p:spPr>
          <a:xfrm>
            <a:off x="3737529" y="4719697"/>
            <a:ext cx="3228993" cy="2021671"/>
          </a:xfrm>
          <a:prstGeom prst="rect">
            <a:avLst/>
          </a:prstGeom>
        </p:spPr>
      </p:pic>
      <p:pic>
        <p:nvPicPr>
          <p:cNvPr id="5" name="Immagine 4">
            <a:extLst>
              <a:ext uri="{FF2B5EF4-FFF2-40B4-BE49-F238E27FC236}">
                <a16:creationId xmlns:a16="http://schemas.microsoft.com/office/drawing/2014/main" id="{4109D551-61A9-D29C-1A0C-ED9C49C118AD}"/>
              </a:ext>
            </a:extLst>
          </p:cNvPr>
          <p:cNvPicPr>
            <a:picLocks noChangeAspect="1"/>
          </p:cNvPicPr>
          <p:nvPr/>
        </p:nvPicPr>
        <p:blipFill>
          <a:blip r:embed="rId4"/>
          <a:stretch>
            <a:fillRect/>
          </a:stretch>
        </p:blipFill>
        <p:spPr>
          <a:xfrm>
            <a:off x="0" y="5661248"/>
            <a:ext cx="3228992" cy="1080120"/>
          </a:xfrm>
          <a:prstGeom prst="rect">
            <a:avLst/>
          </a:prstGeom>
        </p:spPr>
      </p:pic>
      <p:pic>
        <p:nvPicPr>
          <p:cNvPr id="7" name="Picture 2" descr="Homepage | BionIT Labs">
            <a:extLst>
              <a:ext uri="{FF2B5EF4-FFF2-40B4-BE49-F238E27FC236}">
                <a16:creationId xmlns:a16="http://schemas.microsoft.com/office/drawing/2014/main" id="{E45F6F32-4C68-6DD6-BED9-65A84D62DD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5435947"/>
            <a:ext cx="2301866" cy="1305421"/>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3778D117-D3C3-E5BB-4EBB-5C1923D18074}"/>
              </a:ext>
            </a:extLst>
          </p:cNvPr>
          <p:cNvSpPr txBox="1"/>
          <p:nvPr/>
        </p:nvSpPr>
        <p:spPr>
          <a:xfrm>
            <a:off x="208579" y="620688"/>
            <a:ext cx="8964488" cy="1200329"/>
          </a:xfrm>
          <a:prstGeom prst="rect">
            <a:avLst/>
          </a:prstGeom>
          <a:noFill/>
        </p:spPr>
        <p:txBody>
          <a:bodyPr wrap="square">
            <a:spAutoFit/>
          </a:bodyPr>
          <a:lstStyle/>
          <a:p>
            <a:r>
              <a:rPr lang="en-US" sz="1800" b="1" i="1" u="sng" strike="noStrike" baseline="0" dirty="0">
                <a:solidFill>
                  <a:srgbClr val="000000"/>
                </a:solidFill>
                <a:latin typeface="Calibri" panose="020F0502020204030204" pitchFamily="34" charset="0"/>
              </a:rPr>
              <a:t>This project aims to address the unmet needs of upper limb amputees through the design and development of a biomimetic prosthetic arm with an intuitive control of elbow, wrist and hand, equipped with a sensory feedback system that will make the prosthesis easier to use and more integrated with the patient's body. </a:t>
            </a:r>
            <a:endParaRPr lang="en-US" b="1" i="1" u="sng" dirty="0"/>
          </a:p>
        </p:txBody>
      </p:sp>
      <p:pic>
        <p:nvPicPr>
          <p:cNvPr id="8" name="Immagine 7">
            <a:extLst>
              <a:ext uri="{FF2B5EF4-FFF2-40B4-BE49-F238E27FC236}">
                <a16:creationId xmlns:a16="http://schemas.microsoft.com/office/drawing/2014/main" id="{DF4A518C-3AF5-7480-8DC4-70C8911396F3}"/>
              </a:ext>
            </a:extLst>
          </p:cNvPr>
          <p:cNvPicPr>
            <a:picLocks noChangeAspect="1"/>
          </p:cNvPicPr>
          <p:nvPr/>
        </p:nvPicPr>
        <p:blipFill>
          <a:blip r:embed="rId6"/>
          <a:stretch>
            <a:fillRect/>
          </a:stretch>
        </p:blipFill>
        <p:spPr>
          <a:xfrm>
            <a:off x="395536" y="1908454"/>
            <a:ext cx="3486637" cy="3162741"/>
          </a:xfrm>
          <a:prstGeom prst="rect">
            <a:avLst/>
          </a:prstGeom>
        </p:spPr>
      </p:pic>
      <p:pic>
        <p:nvPicPr>
          <p:cNvPr id="2050" name="Picture 2" descr="Haptic Technology Market Size, Share, Trends and Industry Report [Latest]">
            <a:extLst>
              <a:ext uri="{FF2B5EF4-FFF2-40B4-BE49-F238E27FC236}">
                <a16:creationId xmlns:a16="http://schemas.microsoft.com/office/drawing/2014/main" id="{55AF30C8-952C-BB58-4BAB-7960BEE4CF0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2120" y="2112554"/>
            <a:ext cx="4932207" cy="2119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61085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6"/>
          <p:cNvSpPr>
            <a:spLocks noGrp="1" noChangeArrowheads="1"/>
          </p:cNvSpPr>
          <p:nvPr>
            <p:ph type="title" idx="4294967295"/>
          </p:nvPr>
        </p:nvSpPr>
        <p:spPr>
          <a:xfrm>
            <a:off x="0" y="274638"/>
            <a:ext cx="8229600" cy="1143000"/>
          </a:xfrm>
        </p:spPr>
        <p:txBody>
          <a:bodyPr>
            <a:normAutofit fontScale="90000"/>
          </a:bodyPr>
          <a:lstStyle/>
          <a:p>
            <a:r>
              <a:rPr lang="it-IT" sz="7200"/>
              <a:t>Grazie</a:t>
            </a:r>
          </a:p>
        </p:txBody>
      </p:sp>
      <p:pic>
        <p:nvPicPr>
          <p:cNvPr id="118787" name="Picture 5" descr="orologio%20dali"/>
          <p:cNvPicPr>
            <a:picLocks noGrp="1" noChangeAspect="1" noChangeArrowheads="1"/>
          </p:cNvPicPr>
          <p:nvPr>
            <p:ph idx="4294967295"/>
          </p:nvPr>
        </p:nvPicPr>
        <p:blipFill>
          <a:blip r:embed="rId2" cstate="print"/>
          <a:srcRect/>
          <a:stretch>
            <a:fillRect/>
          </a:stretch>
        </p:blipFill>
        <p:spPr>
          <a:xfrm>
            <a:off x="2051720" y="1844824"/>
            <a:ext cx="5006013" cy="4104456"/>
          </a:xfr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asellaDiTesto 14">
            <a:extLst>
              <a:ext uri="{FF2B5EF4-FFF2-40B4-BE49-F238E27FC236}">
                <a16:creationId xmlns:a16="http://schemas.microsoft.com/office/drawing/2014/main" id="{B1789355-FC02-424B-8C55-CA467650DC50}"/>
              </a:ext>
            </a:extLst>
          </p:cNvPr>
          <p:cNvSpPr txBox="1"/>
          <p:nvPr/>
        </p:nvSpPr>
        <p:spPr>
          <a:xfrm>
            <a:off x="35496" y="890718"/>
            <a:ext cx="9001000" cy="1754326"/>
          </a:xfrm>
          <a:prstGeom prst="rect">
            <a:avLst/>
          </a:prstGeom>
          <a:noFill/>
        </p:spPr>
        <p:txBody>
          <a:bodyPr wrap="square">
            <a:spAutoFit/>
          </a:bodyPr>
          <a:lstStyle/>
          <a:p>
            <a:r>
              <a:rPr lang="it-IT" b="1" i="1" dirty="0">
                <a:solidFill>
                  <a:srgbClr val="818181"/>
                </a:solidFill>
                <a:latin typeface="Montserrat" panose="00000500000000000000" pitchFamily="2" charset="0"/>
              </a:rPr>
              <a:t>“Sviluppo di un'innovativa Cartella Clinica Riabilitativa Informatizzata, orientata all'attività clinica ed alla ricerca scientifica</a:t>
            </a:r>
            <a:r>
              <a:rPr lang="it-IT" dirty="0">
                <a:solidFill>
                  <a:srgbClr val="818181"/>
                </a:solidFill>
                <a:latin typeface="Montserrat" panose="00000500000000000000" pitchFamily="2" charset="0"/>
              </a:rPr>
              <a:t>”.</a:t>
            </a:r>
          </a:p>
          <a:p>
            <a:endParaRPr lang="it-IT" dirty="0">
              <a:solidFill>
                <a:srgbClr val="818181"/>
              </a:solidFill>
              <a:latin typeface="Montserrat" panose="00000500000000000000" pitchFamily="2" charset="0"/>
            </a:endParaRPr>
          </a:p>
          <a:p>
            <a:endParaRPr lang="it-IT" dirty="0">
              <a:solidFill>
                <a:srgbClr val="818181"/>
              </a:solidFill>
              <a:latin typeface="Montserrat" panose="00000500000000000000" pitchFamily="2" charset="0"/>
            </a:endParaRPr>
          </a:p>
          <a:p>
            <a:endParaRPr lang="it-IT" dirty="0">
              <a:solidFill>
                <a:srgbClr val="818181"/>
              </a:solidFill>
              <a:latin typeface="Montserrat" panose="00000500000000000000" pitchFamily="2" charset="0"/>
            </a:endParaRPr>
          </a:p>
          <a:p>
            <a:endParaRPr lang="it-IT" b="1" i="1" dirty="0">
              <a:solidFill>
                <a:srgbClr val="818181"/>
              </a:solidFill>
              <a:latin typeface="Montserrat" panose="00000500000000000000" pitchFamily="2" charset="0"/>
            </a:endParaRPr>
          </a:p>
        </p:txBody>
      </p:sp>
      <p:pic>
        <p:nvPicPr>
          <p:cNvPr id="10" name="Immagine 9">
            <a:extLst>
              <a:ext uri="{FF2B5EF4-FFF2-40B4-BE49-F238E27FC236}">
                <a16:creationId xmlns:a16="http://schemas.microsoft.com/office/drawing/2014/main" id="{A35CA49E-E4E7-42DC-9F7B-8075AA4B7513}"/>
              </a:ext>
            </a:extLst>
          </p:cNvPr>
          <p:cNvPicPr>
            <a:picLocks noChangeAspect="1"/>
          </p:cNvPicPr>
          <p:nvPr/>
        </p:nvPicPr>
        <p:blipFill>
          <a:blip r:embed="rId3"/>
          <a:stretch>
            <a:fillRect/>
          </a:stretch>
        </p:blipFill>
        <p:spPr>
          <a:xfrm>
            <a:off x="6372202" y="1423376"/>
            <a:ext cx="2570133" cy="1566174"/>
          </a:xfrm>
          <a:prstGeom prst="rect">
            <a:avLst/>
          </a:prstGeom>
        </p:spPr>
      </p:pic>
      <p:pic>
        <p:nvPicPr>
          <p:cNvPr id="9" name="Immagine 8">
            <a:extLst>
              <a:ext uri="{FF2B5EF4-FFF2-40B4-BE49-F238E27FC236}">
                <a16:creationId xmlns:a16="http://schemas.microsoft.com/office/drawing/2014/main" id="{7888217A-06AC-45B9-8B92-9512B22ABCF8}"/>
              </a:ext>
            </a:extLst>
          </p:cNvPr>
          <p:cNvPicPr>
            <a:picLocks noChangeAspect="1"/>
          </p:cNvPicPr>
          <p:nvPr/>
        </p:nvPicPr>
        <p:blipFill>
          <a:blip r:embed="rId4"/>
          <a:stretch>
            <a:fillRect/>
          </a:stretch>
        </p:blipFill>
        <p:spPr>
          <a:xfrm>
            <a:off x="391068" y="1937896"/>
            <a:ext cx="2247271" cy="2355200"/>
          </a:xfrm>
          <a:prstGeom prst="rect">
            <a:avLst/>
          </a:prstGeom>
          <a:ln w="28575">
            <a:solidFill>
              <a:schemeClr val="tx1"/>
            </a:solidFill>
          </a:ln>
        </p:spPr>
      </p:pic>
      <p:pic>
        <p:nvPicPr>
          <p:cNvPr id="11" name="Immagine 10">
            <a:extLst>
              <a:ext uri="{FF2B5EF4-FFF2-40B4-BE49-F238E27FC236}">
                <a16:creationId xmlns:a16="http://schemas.microsoft.com/office/drawing/2014/main" id="{01A921B3-BC05-40F6-A90B-7C37C3A4D925}"/>
              </a:ext>
            </a:extLst>
          </p:cNvPr>
          <p:cNvPicPr/>
          <p:nvPr/>
        </p:nvPicPr>
        <p:blipFill>
          <a:blip r:embed="rId5"/>
          <a:stretch>
            <a:fillRect/>
          </a:stretch>
        </p:blipFill>
        <p:spPr>
          <a:xfrm>
            <a:off x="3203848" y="1988841"/>
            <a:ext cx="2880320" cy="2258453"/>
          </a:xfrm>
          <a:prstGeom prst="rect">
            <a:avLst/>
          </a:prstGeom>
          <a:ln w="12700">
            <a:solidFill>
              <a:schemeClr val="tx1"/>
            </a:solidFill>
          </a:ln>
        </p:spPr>
      </p:pic>
      <p:pic>
        <p:nvPicPr>
          <p:cNvPr id="7" name="Immagine 6">
            <a:extLst>
              <a:ext uri="{FF2B5EF4-FFF2-40B4-BE49-F238E27FC236}">
                <a16:creationId xmlns:a16="http://schemas.microsoft.com/office/drawing/2014/main" id="{DAE71A79-2257-4A72-A2E8-1771557725D5}"/>
              </a:ext>
            </a:extLst>
          </p:cNvPr>
          <p:cNvPicPr>
            <a:picLocks/>
          </p:cNvPicPr>
          <p:nvPr/>
        </p:nvPicPr>
        <p:blipFill>
          <a:blip r:embed="rId6">
            <a:extLst>
              <a:ext uri="{28A0092B-C50C-407E-A947-70E740481C1C}">
                <a14:useLocalDpi xmlns:a14="http://schemas.microsoft.com/office/drawing/2010/main" val="0"/>
              </a:ext>
            </a:extLst>
          </a:blip>
          <a:srcRect/>
          <a:stretch>
            <a:fillRect/>
          </a:stretch>
        </p:blipFill>
        <p:spPr bwMode="auto">
          <a:xfrm>
            <a:off x="3219834" y="4941169"/>
            <a:ext cx="5764530" cy="942023"/>
          </a:xfrm>
          <a:prstGeom prst="rect">
            <a:avLst/>
          </a:prstGeom>
          <a:noFill/>
          <a:ln>
            <a:noFill/>
          </a:ln>
        </p:spPr>
      </p:pic>
      <p:sp>
        <p:nvSpPr>
          <p:cNvPr id="12" name="CasellaDiTesto 11">
            <a:extLst>
              <a:ext uri="{FF2B5EF4-FFF2-40B4-BE49-F238E27FC236}">
                <a16:creationId xmlns:a16="http://schemas.microsoft.com/office/drawing/2014/main" id="{02589B5A-034A-4B25-8D76-77CE02D86E37}"/>
              </a:ext>
            </a:extLst>
          </p:cNvPr>
          <p:cNvSpPr txBox="1"/>
          <p:nvPr/>
        </p:nvSpPr>
        <p:spPr>
          <a:xfrm>
            <a:off x="2" y="4319289"/>
            <a:ext cx="9108503" cy="430887"/>
          </a:xfrm>
          <a:prstGeom prst="rect">
            <a:avLst/>
          </a:prstGeom>
          <a:noFill/>
        </p:spPr>
        <p:txBody>
          <a:bodyPr wrap="square">
            <a:spAutoFit/>
          </a:bodyPr>
          <a:lstStyle/>
          <a:p>
            <a:pPr algn="ctr"/>
            <a:r>
              <a:rPr lang="it-IT" sz="2200" b="1" u="sng" dirty="0">
                <a:latin typeface="Calibri" panose="020F0502020204030204" pitchFamily="34" charset="0"/>
                <a:ea typeface="Calibri" panose="020F0502020204030204" pitchFamily="34" charset="0"/>
                <a:cs typeface="Times New Roman" panose="02020603050405020304" pitchFamily="18" charset="0"/>
              </a:rPr>
              <a:t>Progetto vincitore  del Bando </a:t>
            </a:r>
            <a:r>
              <a:rPr lang="it-IT" sz="2200" b="1" u="sng" dirty="0" err="1">
                <a:latin typeface="Calibri" panose="020F0502020204030204" pitchFamily="34" charset="0"/>
                <a:ea typeface="Calibri" panose="020F0502020204030204" pitchFamily="34" charset="0"/>
                <a:cs typeface="Times New Roman" panose="02020603050405020304" pitchFamily="18" charset="0"/>
              </a:rPr>
              <a:t>Pre-Seed</a:t>
            </a:r>
            <a:r>
              <a:rPr lang="it-IT" sz="2200" b="1" u="sng" dirty="0">
                <a:latin typeface="Calibri" panose="020F0502020204030204" pitchFamily="34" charset="0"/>
                <a:ea typeface="Calibri" panose="020F0502020204030204" pitchFamily="34" charset="0"/>
                <a:cs typeface="Times New Roman" panose="02020603050405020304" pitchFamily="18" charset="0"/>
              </a:rPr>
              <a:t> della Regione Lazio </a:t>
            </a:r>
            <a:endParaRPr lang="it-IT" sz="2200" b="1" u="sng" dirty="0"/>
          </a:p>
        </p:txBody>
      </p:sp>
    </p:spTree>
    <p:extLst>
      <p:ext uri="{BB962C8B-B14F-4D97-AF65-F5344CB8AC3E}">
        <p14:creationId xmlns:p14="http://schemas.microsoft.com/office/powerpoint/2010/main" val="3000653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4283968" y="4657635"/>
            <a:ext cx="4572000" cy="715581"/>
          </a:xfrm>
          <a:prstGeom prst="rect">
            <a:avLst/>
          </a:prstGeom>
        </p:spPr>
        <p:txBody>
          <a:bodyPr>
            <a:spAutoFit/>
          </a:bodyPr>
          <a:lstStyle/>
          <a:p>
            <a:pPr algn="just"/>
            <a:r>
              <a:rPr lang="it-IT" sz="1350" dirty="0"/>
              <a:t>Istituita con D.M.S. del 28/12/91 successivamente integrato e disciplinato dal D.M.S. 26/7/93, ha avuto pratica attuazione</a:t>
            </a:r>
          </a:p>
          <a:p>
            <a:pPr algn="just"/>
            <a:r>
              <a:rPr lang="it-IT" sz="1350" dirty="0"/>
              <a:t>nella Regione Lazio con la D.G.R. n° 9158 del 02/12/93. </a:t>
            </a:r>
          </a:p>
        </p:txBody>
      </p:sp>
      <p:pic>
        <p:nvPicPr>
          <p:cNvPr id="2" name="Immagine 1">
            <a:extLst>
              <a:ext uri="{FF2B5EF4-FFF2-40B4-BE49-F238E27FC236}">
                <a16:creationId xmlns:a16="http://schemas.microsoft.com/office/drawing/2014/main" id="{31E37211-F706-4345-8E27-300EFEE33D27}"/>
              </a:ext>
            </a:extLst>
          </p:cNvPr>
          <p:cNvPicPr>
            <a:picLocks noChangeAspect="1"/>
          </p:cNvPicPr>
          <p:nvPr/>
        </p:nvPicPr>
        <p:blipFill>
          <a:blip r:embed="rId3"/>
          <a:stretch>
            <a:fillRect/>
          </a:stretch>
        </p:blipFill>
        <p:spPr>
          <a:xfrm>
            <a:off x="479097" y="1351050"/>
            <a:ext cx="2664991" cy="3851019"/>
          </a:xfrm>
          <a:prstGeom prst="rect">
            <a:avLst/>
          </a:prstGeom>
          <a:ln w="28575">
            <a:solidFill>
              <a:schemeClr val="tx1"/>
            </a:solidFill>
          </a:ln>
        </p:spPr>
      </p:pic>
      <p:sp>
        <p:nvSpPr>
          <p:cNvPr id="3" name="Rettangolo 2">
            <a:extLst>
              <a:ext uri="{FF2B5EF4-FFF2-40B4-BE49-F238E27FC236}">
                <a16:creationId xmlns:a16="http://schemas.microsoft.com/office/drawing/2014/main" id="{AD33A01F-E01B-4A9A-B8C7-2A2C84F223F4}"/>
              </a:ext>
            </a:extLst>
          </p:cNvPr>
          <p:cNvSpPr/>
          <p:nvPr/>
        </p:nvSpPr>
        <p:spPr>
          <a:xfrm>
            <a:off x="4355976" y="3328453"/>
            <a:ext cx="4572000" cy="1015663"/>
          </a:xfrm>
          <a:prstGeom prst="rect">
            <a:avLst/>
          </a:prstGeom>
        </p:spPr>
        <p:txBody>
          <a:bodyPr>
            <a:spAutoFit/>
          </a:bodyPr>
          <a:lstStyle/>
          <a:p>
            <a:pPr algn="just"/>
            <a:r>
              <a:rPr lang="it-IT" sz="1500" dirty="0"/>
              <a:t>Nel Lazio i dati sull’assistenza riabilitativa post-acuzie </a:t>
            </a:r>
            <a:r>
              <a:rPr lang="it-IT" sz="1500" dirty="0" err="1"/>
              <a:t>venivsno</a:t>
            </a:r>
            <a:r>
              <a:rPr lang="it-IT" sz="1500" dirty="0"/>
              <a:t> raccolti attraverso un diverso sistema, denominato </a:t>
            </a:r>
            <a:r>
              <a:rPr lang="it-IT" sz="1500" b="1" dirty="0"/>
              <a:t>RAD-R</a:t>
            </a:r>
            <a:r>
              <a:rPr lang="it-IT" sz="1500" dirty="0"/>
              <a:t>, che aggiorna il contenuto della </a:t>
            </a:r>
            <a:r>
              <a:rPr lang="it-IT" sz="1500" b="1" dirty="0"/>
              <a:t>SDO</a:t>
            </a:r>
            <a:r>
              <a:rPr lang="it-IT" sz="1500" dirty="0"/>
              <a:t> (Scheda di Dimissioni Ospedaliera)</a:t>
            </a:r>
          </a:p>
        </p:txBody>
      </p:sp>
      <p:sp>
        <p:nvSpPr>
          <p:cNvPr id="4" name="Rettangolo 3">
            <a:extLst>
              <a:ext uri="{FF2B5EF4-FFF2-40B4-BE49-F238E27FC236}">
                <a16:creationId xmlns:a16="http://schemas.microsoft.com/office/drawing/2014/main" id="{C7036509-21B6-479F-BB3C-2B27AF33B6E8}"/>
              </a:ext>
            </a:extLst>
          </p:cNvPr>
          <p:cNvSpPr/>
          <p:nvPr/>
        </p:nvSpPr>
        <p:spPr>
          <a:xfrm>
            <a:off x="4283968" y="5642959"/>
            <a:ext cx="4572000" cy="715581"/>
          </a:xfrm>
          <a:prstGeom prst="rect">
            <a:avLst/>
          </a:prstGeom>
          <a:ln w="12700">
            <a:solidFill>
              <a:srgbClr val="FF0000"/>
            </a:solidFill>
          </a:ln>
        </p:spPr>
        <p:txBody>
          <a:bodyPr>
            <a:spAutoFit/>
          </a:bodyPr>
          <a:lstStyle/>
          <a:p>
            <a:pPr algn="just"/>
            <a:r>
              <a:rPr lang="it-IT" sz="1350" b="1" dirty="0"/>
              <a:t>Scheda RAD </a:t>
            </a:r>
            <a:r>
              <a:rPr lang="it-IT" sz="1350" dirty="0"/>
              <a:t>è "parte integrante della cartella clinica, della quale assume la medesima rilevanza giuridica, la cui corretta compilazione obbliga la responsabilità del medico"</a:t>
            </a:r>
          </a:p>
        </p:txBody>
      </p:sp>
      <p:pic>
        <p:nvPicPr>
          <p:cNvPr id="10" name="Immagine 9">
            <a:extLst>
              <a:ext uri="{FF2B5EF4-FFF2-40B4-BE49-F238E27FC236}">
                <a16:creationId xmlns:a16="http://schemas.microsoft.com/office/drawing/2014/main" id="{ACF4ADDD-9110-4D56-826B-1C21E53EE251}"/>
              </a:ext>
            </a:extLst>
          </p:cNvPr>
          <p:cNvPicPr>
            <a:picLocks noChangeAspect="1"/>
          </p:cNvPicPr>
          <p:nvPr/>
        </p:nvPicPr>
        <p:blipFill>
          <a:blip r:embed="rId4"/>
          <a:stretch>
            <a:fillRect/>
          </a:stretch>
        </p:blipFill>
        <p:spPr>
          <a:xfrm>
            <a:off x="5401993" y="857250"/>
            <a:ext cx="3742007" cy="356647"/>
          </a:xfrm>
          <a:prstGeom prst="rect">
            <a:avLst/>
          </a:prstGeom>
        </p:spPr>
      </p:pic>
      <p:sp>
        <p:nvSpPr>
          <p:cNvPr id="11" name="CasellaDiTesto 10">
            <a:extLst>
              <a:ext uri="{FF2B5EF4-FFF2-40B4-BE49-F238E27FC236}">
                <a16:creationId xmlns:a16="http://schemas.microsoft.com/office/drawing/2014/main" id="{F356BCFE-8787-4BAE-B870-00900614F9AD}"/>
              </a:ext>
            </a:extLst>
          </p:cNvPr>
          <p:cNvSpPr txBox="1"/>
          <p:nvPr/>
        </p:nvSpPr>
        <p:spPr>
          <a:xfrm>
            <a:off x="5940083" y="839365"/>
            <a:ext cx="3203916" cy="415498"/>
          </a:xfrm>
          <a:prstGeom prst="rect">
            <a:avLst/>
          </a:prstGeom>
          <a:noFill/>
        </p:spPr>
        <p:txBody>
          <a:bodyPr wrap="square" rtlCol="0">
            <a:spAutoFit/>
          </a:bodyPr>
          <a:lstStyle/>
          <a:p>
            <a:pPr algn="ctr"/>
            <a:r>
              <a:rPr lang="it-IT" sz="2100" b="1" dirty="0">
                <a:solidFill>
                  <a:schemeClr val="bg1"/>
                </a:solidFill>
              </a:rPr>
              <a:t>SCHEDA RAD-R</a:t>
            </a:r>
          </a:p>
        </p:txBody>
      </p:sp>
      <p:pic>
        <p:nvPicPr>
          <p:cNvPr id="6" name="Picture 2" descr="IRCCS San Raffaele Roma - RIN">
            <a:extLst>
              <a:ext uri="{FF2B5EF4-FFF2-40B4-BE49-F238E27FC236}">
                <a16:creationId xmlns:a16="http://schemas.microsoft.com/office/drawing/2014/main" id="{AE9C076A-6446-7432-1275-E21C359013C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97955" y="1601794"/>
            <a:ext cx="3803163" cy="1015663"/>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6">
            <a:extLst>
              <a:ext uri="{FF2B5EF4-FFF2-40B4-BE49-F238E27FC236}">
                <a16:creationId xmlns:a16="http://schemas.microsoft.com/office/drawing/2014/main" id="{52B9669F-65BE-1945-8B62-B35D07C70FAB}"/>
              </a:ext>
            </a:extLst>
          </p:cNvPr>
          <p:cNvPicPr>
            <a:picLocks noChangeAspect="1"/>
          </p:cNvPicPr>
          <p:nvPr/>
        </p:nvPicPr>
        <p:blipFill>
          <a:blip r:embed="rId6"/>
          <a:stretch>
            <a:fillRect/>
          </a:stretch>
        </p:blipFill>
        <p:spPr>
          <a:xfrm>
            <a:off x="257800" y="5517875"/>
            <a:ext cx="3262020" cy="1180994"/>
          </a:xfrm>
          <a:prstGeom prst="rect">
            <a:avLst/>
          </a:prstGeom>
        </p:spPr>
      </p:pic>
    </p:spTree>
    <p:extLst>
      <p:ext uri="{BB962C8B-B14F-4D97-AF65-F5344CB8AC3E}">
        <p14:creationId xmlns:p14="http://schemas.microsoft.com/office/powerpoint/2010/main" val="243864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AC592B08-7786-4404-A4ED-83BF30A93A16}"/>
              </a:ext>
            </a:extLst>
          </p:cNvPr>
          <p:cNvPicPr>
            <a:picLocks noChangeAspect="1"/>
          </p:cNvPicPr>
          <p:nvPr/>
        </p:nvPicPr>
        <p:blipFill>
          <a:blip r:embed="rId3"/>
          <a:stretch>
            <a:fillRect/>
          </a:stretch>
        </p:blipFill>
        <p:spPr>
          <a:xfrm>
            <a:off x="895965" y="857250"/>
            <a:ext cx="8248036" cy="356647"/>
          </a:xfrm>
          <a:prstGeom prst="rect">
            <a:avLst/>
          </a:prstGeom>
        </p:spPr>
      </p:pic>
      <p:sp>
        <p:nvSpPr>
          <p:cNvPr id="6" name="CasellaDiTesto 5">
            <a:extLst>
              <a:ext uri="{FF2B5EF4-FFF2-40B4-BE49-F238E27FC236}">
                <a16:creationId xmlns:a16="http://schemas.microsoft.com/office/drawing/2014/main" id="{88D14435-2ACC-462C-B8D0-8EA539BD0FB4}"/>
              </a:ext>
            </a:extLst>
          </p:cNvPr>
          <p:cNvSpPr txBox="1"/>
          <p:nvPr/>
        </p:nvSpPr>
        <p:spPr>
          <a:xfrm>
            <a:off x="1139314" y="839365"/>
            <a:ext cx="8004686" cy="415498"/>
          </a:xfrm>
          <a:prstGeom prst="rect">
            <a:avLst/>
          </a:prstGeom>
          <a:noFill/>
        </p:spPr>
        <p:txBody>
          <a:bodyPr wrap="square" rtlCol="0">
            <a:spAutoFit/>
          </a:bodyPr>
          <a:lstStyle/>
          <a:p>
            <a:pPr algn="ctr"/>
            <a:r>
              <a:rPr lang="it-IT" sz="2100" b="1" dirty="0">
                <a:solidFill>
                  <a:schemeClr val="bg1"/>
                </a:solidFill>
              </a:rPr>
              <a:t>SCHEDA RAD-R e CARTELLA CLINICA INFORMATIZZATA RIABILITATIVA</a:t>
            </a:r>
          </a:p>
        </p:txBody>
      </p:sp>
      <p:pic>
        <p:nvPicPr>
          <p:cNvPr id="9" name="Immagine 8">
            <a:extLst>
              <a:ext uri="{FF2B5EF4-FFF2-40B4-BE49-F238E27FC236}">
                <a16:creationId xmlns:a16="http://schemas.microsoft.com/office/drawing/2014/main" id="{75F735A4-BD0C-4601-BC9B-380A0DCF7866}"/>
              </a:ext>
            </a:extLst>
          </p:cNvPr>
          <p:cNvPicPr/>
          <p:nvPr/>
        </p:nvPicPr>
        <p:blipFill rotWithShape="1">
          <a:blip r:embed="rId4"/>
          <a:srcRect t="17951" r="2513"/>
          <a:stretch/>
        </p:blipFill>
        <p:spPr>
          <a:xfrm>
            <a:off x="4295852" y="2113636"/>
            <a:ext cx="4684152" cy="2424988"/>
          </a:xfrm>
          <a:prstGeom prst="rect">
            <a:avLst/>
          </a:prstGeom>
          <a:ln w="12700">
            <a:solidFill>
              <a:schemeClr val="tx1"/>
            </a:solidFill>
          </a:ln>
        </p:spPr>
      </p:pic>
      <p:pic>
        <p:nvPicPr>
          <p:cNvPr id="2" name="Immagine 1">
            <a:extLst>
              <a:ext uri="{FF2B5EF4-FFF2-40B4-BE49-F238E27FC236}">
                <a16:creationId xmlns:a16="http://schemas.microsoft.com/office/drawing/2014/main" id="{8A3F0A2D-2416-4CB4-915A-623F09E75B39}"/>
              </a:ext>
            </a:extLst>
          </p:cNvPr>
          <p:cNvPicPr>
            <a:picLocks noChangeAspect="1"/>
          </p:cNvPicPr>
          <p:nvPr/>
        </p:nvPicPr>
        <p:blipFill>
          <a:blip r:embed="rId5"/>
          <a:stretch>
            <a:fillRect/>
          </a:stretch>
        </p:blipFill>
        <p:spPr>
          <a:xfrm>
            <a:off x="895965" y="1687092"/>
            <a:ext cx="2536385" cy="3758137"/>
          </a:xfrm>
          <a:prstGeom prst="rect">
            <a:avLst/>
          </a:prstGeom>
          <a:ln w="28575">
            <a:solidFill>
              <a:schemeClr val="tx1"/>
            </a:solidFill>
          </a:ln>
        </p:spPr>
      </p:pic>
      <p:sp>
        <p:nvSpPr>
          <p:cNvPr id="8" name="Freccia bidirezionale orizzontale 7"/>
          <p:cNvSpPr/>
          <p:nvPr/>
        </p:nvSpPr>
        <p:spPr>
          <a:xfrm>
            <a:off x="3507972" y="3161539"/>
            <a:ext cx="727529" cy="11521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Tree>
    <p:extLst>
      <p:ext uri="{BB962C8B-B14F-4D97-AF65-F5344CB8AC3E}">
        <p14:creationId xmlns:p14="http://schemas.microsoft.com/office/powerpoint/2010/main" val="3639824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06FDA554-0589-4CF7-8D23-0BA163E41676}"/>
              </a:ext>
            </a:extLst>
          </p:cNvPr>
          <p:cNvPicPr>
            <a:picLocks noChangeAspect="1"/>
          </p:cNvPicPr>
          <p:nvPr/>
        </p:nvPicPr>
        <p:blipFill>
          <a:blip r:embed="rId3"/>
          <a:stretch>
            <a:fillRect/>
          </a:stretch>
        </p:blipFill>
        <p:spPr>
          <a:xfrm>
            <a:off x="5623560" y="857250"/>
            <a:ext cx="3520440" cy="356647"/>
          </a:xfrm>
          <a:prstGeom prst="rect">
            <a:avLst/>
          </a:prstGeom>
        </p:spPr>
      </p:pic>
      <p:sp>
        <p:nvSpPr>
          <p:cNvPr id="5" name="CasellaDiTesto 4">
            <a:extLst>
              <a:ext uri="{FF2B5EF4-FFF2-40B4-BE49-F238E27FC236}">
                <a16:creationId xmlns:a16="http://schemas.microsoft.com/office/drawing/2014/main" id="{6402C0BF-25E2-4236-9D58-A35D88297D30}"/>
              </a:ext>
            </a:extLst>
          </p:cNvPr>
          <p:cNvSpPr txBox="1"/>
          <p:nvPr/>
        </p:nvSpPr>
        <p:spPr>
          <a:xfrm>
            <a:off x="6098345" y="839365"/>
            <a:ext cx="3045655" cy="415498"/>
          </a:xfrm>
          <a:prstGeom prst="rect">
            <a:avLst/>
          </a:prstGeom>
          <a:noFill/>
        </p:spPr>
        <p:txBody>
          <a:bodyPr wrap="square" rtlCol="0">
            <a:spAutoFit/>
          </a:bodyPr>
          <a:lstStyle/>
          <a:p>
            <a:pPr algn="ctr"/>
            <a:r>
              <a:rPr lang="it-IT" sz="2100" b="1" dirty="0">
                <a:solidFill>
                  <a:schemeClr val="bg1"/>
                </a:solidFill>
              </a:rPr>
              <a:t>BARTHEL INDEX…</a:t>
            </a:r>
          </a:p>
        </p:txBody>
      </p:sp>
      <p:sp>
        <p:nvSpPr>
          <p:cNvPr id="10" name="Rettangolo 9">
            <a:extLst>
              <a:ext uri="{FF2B5EF4-FFF2-40B4-BE49-F238E27FC236}">
                <a16:creationId xmlns:a16="http://schemas.microsoft.com/office/drawing/2014/main" id="{CE2435E1-0486-4F64-8E83-13665BE33120}"/>
              </a:ext>
            </a:extLst>
          </p:cNvPr>
          <p:cNvSpPr/>
          <p:nvPr/>
        </p:nvSpPr>
        <p:spPr>
          <a:xfrm>
            <a:off x="4468105" y="5131072"/>
            <a:ext cx="4126899" cy="323165"/>
          </a:xfrm>
          <a:prstGeom prst="rect">
            <a:avLst/>
          </a:prstGeom>
        </p:spPr>
        <p:txBody>
          <a:bodyPr wrap="none">
            <a:spAutoFit/>
          </a:bodyPr>
          <a:lstStyle/>
          <a:p>
            <a:r>
              <a:rPr lang="it-IT" sz="1500" b="1" dirty="0"/>
              <a:t>opportunamente integrato con indicatori nel RAD</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246" y="1231781"/>
            <a:ext cx="3469184" cy="4108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Immagine 10">
            <a:extLst>
              <a:ext uri="{FF2B5EF4-FFF2-40B4-BE49-F238E27FC236}">
                <a16:creationId xmlns:a16="http://schemas.microsoft.com/office/drawing/2014/main" id="{62CF0BAC-4DF6-4F8B-AEAB-7E2ADD42B344}"/>
              </a:ext>
            </a:extLst>
          </p:cNvPr>
          <p:cNvPicPr>
            <a:picLocks noChangeAspect="1"/>
          </p:cNvPicPr>
          <p:nvPr/>
        </p:nvPicPr>
        <p:blipFill>
          <a:blip r:embed="rId5"/>
          <a:stretch>
            <a:fillRect/>
          </a:stretch>
        </p:blipFill>
        <p:spPr>
          <a:xfrm>
            <a:off x="4055618" y="1397822"/>
            <a:ext cx="3135884" cy="3616958"/>
          </a:xfrm>
          <a:prstGeom prst="rect">
            <a:avLst/>
          </a:prstGeom>
          <a:ln w="12700">
            <a:solidFill>
              <a:schemeClr val="tx1"/>
            </a:solidFill>
          </a:ln>
        </p:spPr>
      </p:pic>
      <p:sp>
        <p:nvSpPr>
          <p:cNvPr id="3" name="CasellaDiTesto 2">
            <a:extLst>
              <a:ext uri="{FF2B5EF4-FFF2-40B4-BE49-F238E27FC236}">
                <a16:creationId xmlns:a16="http://schemas.microsoft.com/office/drawing/2014/main" id="{DD20A165-BFBA-19DF-AABB-D0EC2E14A605}"/>
              </a:ext>
            </a:extLst>
          </p:cNvPr>
          <p:cNvSpPr txBox="1"/>
          <p:nvPr/>
        </p:nvSpPr>
        <p:spPr>
          <a:xfrm>
            <a:off x="107504" y="5626219"/>
            <a:ext cx="8640960" cy="300082"/>
          </a:xfrm>
          <a:prstGeom prst="rect">
            <a:avLst/>
          </a:prstGeom>
          <a:noFill/>
        </p:spPr>
        <p:txBody>
          <a:bodyPr wrap="square">
            <a:spAutoFit/>
          </a:bodyPr>
          <a:lstStyle/>
          <a:p>
            <a:r>
              <a:rPr lang="it-IT" sz="1350" dirty="0"/>
              <a:t>Versione validata in lingua italiana </a:t>
            </a:r>
            <a:r>
              <a:rPr lang="it-IT" sz="1350" dirty="0" err="1"/>
              <a:t>Galeoto</a:t>
            </a:r>
            <a:r>
              <a:rPr lang="it-IT" sz="1350" dirty="0"/>
              <a:t> et al. Int J </a:t>
            </a:r>
            <a:r>
              <a:rPr lang="it-IT" sz="1350" dirty="0" err="1"/>
              <a:t>Neurol</a:t>
            </a:r>
            <a:r>
              <a:rPr lang="it-IT" sz="1350" dirty="0"/>
              <a:t> </a:t>
            </a:r>
            <a:r>
              <a:rPr lang="it-IT" sz="1350" dirty="0" err="1"/>
              <a:t>Neurother</a:t>
            </a:r>
            <a:r>
              <a:rPr lang="it-IT" sz="1350" dirty="0"/>
              <a:t> 2015, 2:2 ISSN: 2378-3001</a:t>
            </a:r>
          </a:p>
        </p:txBody>
      </p:sp>
    </p:spTree>
    <p:extLst>
      <p:ext uri="{BB962C8B-B14F-4D97-AF65-F5344CB8AC3E}">
        <p14:creationId xmlns:p14="http://schemas.microsoft.com/office/powerpoint/2010/main" val="2456469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06FDA554-0589-4CF7-8D23-0BA163E41676}"/>
              </a:ext>
            </a:extLst>
          </p:cNvPr>
          <p:cNvPicPr>
            <a:picLocks noChangeAspect="1"/>
          </p:cNvPicPr>
          <p:nvPr/>
        </p:nvPicPr>
        <p:blipFill>
          <a:blip r:embed="rId3"/>
          <a:stretch>
            <a:fillRect/>
          </a:stretch>
        </p:blipFill>
        <p:spPr>
          <a:xfrm>
            <a:off x="5623560" y="857250"/>
            <a:ext cx="3520440" cy="356647"/>
          </a:xfrm>
          <a:prstGeom prst="rect">
            <a:avLst/>
          </a:prstGeom>
        </p:spPr>
      </p:pic>
      <p:sp>
        <p:nvSpPr>
          <p:cNvPr id="5" name="CasellaDiTesto 4">
            <a:extLst>
              <a:ext uri="{FF2B5EF4-FFF2-40B4-BE49-F238E27FC236}">
                <a16:creationId xmlns:a16="http://schemas.microsoft.com/office/drawing/2014/main" id="{6402C0BF-25E2-4236-9D58-A35D88297D30}"/>
              </a:ext>
            </a:extLst>
          </p:cNvPr>
          <p:cNvSpPr txBox="1"/>
          <p:nvPr/>
        </p:nvSpPr>
        <p:spPr>
          <a:xfrm>
            <a:off x="6098345" y="839365"/>
            <a:ext cx="3045655" cy="415498"/>
          </a:xfrm>
          <a:prstGeom prst="rect">
            <a:avLst/>
          </a:prstGeom>
          <a:noFill/>
        </p:spPr>
        <p:txBody>
          <a:bodyPr wrap="square" rtlCol="0">
            <a:spAutoFit/>
          </a:bodyPr>
          <a:lstStyle/>
          <a:p>
            <a:pPr algn="ctr"/>
            <a:r>
              <a:rPr lang="it-IT" sz="2100" b="1" dirty="0">
                <a:solidFill>
                  <a:schemeClr val="bg1"/>
                </a:solidFill>
              </a:rPr>
              <a:t>BARTHEL INDEX…</a:t>
            </a:r>
          </a:p>
        </p:txBody>
      </p:sp>
      <p:sp>
        <p:nvSpPr>
          <p:cNvPr id="8" name="Rettangolo 7">
            <a:extLst>
              <a:ext uri="{FF2B5EF4-FFF2-40B4-BE49-F238E27FC236}">
                <a16:creationId xmlns:a16="http://schemas.microsoft.com/office/drawing/2014/main" id="{ED46D74F-F3B1-4CF0-840E-B87BECF24A1F}"/>
              </a:ext>
            </a:extLst>
          </p:cNvPr>
          <p:cNvSpPr/>
          <p:nvPr/>
        </p:nvSpPr>
        <p:spPr>
          <a:xfrm>
            <a:off x="907367" y="2109410"/>
            <a:ext cx="7564901" cy="1938992"/>
          </a:xfrm>
          <a:prstGeom prst="rect">
            <a:avLst/>
          </a:prstGeom>
          <a:ln w="19050">
            <a:solidFill>
              <a:srgbClr val="FF0000"/>
            </a:solidFill>
          </a:ln>
        </p:spPr>
        <p:txBody>
          <a:bodyPr wrap="square">
            <a:spAutoFit/>
          </a:bodyPr>
          <a:lstStyle/>
          <a:p>
            <a:pPr marL="257175" indent="-257175" algn="just">
              <a:buFont typeface="Wingdings" panose="05000000000000000000" pitchFamily="2" charset="2"/>
              <a:buChar char="Ø"/>
            </a:pPr>
            <a:r>
              <a:rPr lang="it-IT" sz="1500" dirty="0"/>
              <a:t>Il punteggio all’</a:t>
            </a:r>
            <a:r>
              <a:rPr lang="it-IT" sz="1500" b="1" dirty="0"/>
              <a:t>ingresso</a:t>
            </a:r>
            <a:r>
              <a:rPr lang="it-IT" sz="1500" dirty="0"/>
              <a:t> già di per sé costituisce un valido </a:t>
            </a:r>
            <a:r>
              <a:rPr lang="it-IT" sz="1500" b="1" dirty="0"/>
              <a:t>indice di appropriatezza</a:t>
            </a:r>
            <a:r>
              <a:rPr lang="it-IT" sz="1500" dirty="0"/>
              <a:t>.</a:t>
            </a:r>
          </a:p>
          <a:p>
            <a:pPr marL="257175" indent="-257175" algn="just">
              <a:buFont typeface="Wingdings" panose="05000000000000000000" pitchFamily="2" charset="2"/>
              <a:buChar char="Ø"/>
            </a:pPr>
            <a:endParaRPr lang="it-IT" sz="1500" dirty="0"/>
          </a:p>
          <a:p>
            <a:pPr marL="257175" indent="-257175" algn="just">
              <a:buFont typeface="Wingdings" panose="05000000000000000000" pitchFamily="2" charset="2"/>
              <a:buChar char="Ø"/>
            </a:pPr>
            <a:r>
              <a:rPr lang="it-IT" sz="1500" dirty="0"/>
              <a:t>Il punteggio </a:t>
            </a:r>
            <a:r>
              <a:rPr lang="it-IT" sz="1500" dirty="0" err="1"/>
              <a:t>Barthel</a:t>
            </a:r>
            <a:r>
              <a:rPr lang="it-IT" sz="1500" dirty="0"/>
              <a:t> alla </a:t>
            </a:r>
            <a:r>
              <a:rPr lang="it-IT" sz="1500" b="1" dirty="0"/>
              <a:t>dimissione</a:t>
            </a:r>
            <a:r>
              <a:rPr lang="it-IT" sz="1500" dirty="0"/>
              <a:t> fornisce una sintetica misura di </a:t>
            </a:r>
            <a:r>
              <a:rPr lang="it-IT" sz="1500" b="1" dirty="0"/>
              <a:t>efficacia </a:t>
            </a:r>
            <a:r>
              <a:rPr lang="it-IT" sz="1500" dirty="0"/>
              <a:t>del ricovero che, in quanto appunto riabilitativo, dovrebbe produrre un qualche aumento di “abilità” complessiva del paziente quale che sia la patologia causa.</a:t>
            </a:r>
          </a:p>
          <a:p>
            <a:pPr marL="257175" indent="-257175" algn="just">
              <a:buFont typeface="Wingdings" panose="05000000000000000000" pitchFamily="2" charset="2"/>
              <a:buChar char="Ø"/>
            </a:pPr>
            <a:endParaRPr lang="it-IT" sz="1500" dirty="0"/>
          </a:p>
          <a:p>
            <a:pPr marL="257175" indent="-257175" algn="just">
              <a:buFont typeface="Wingdings" panose="05000000000000000000" pitchFamily="2" charset="2"/>
              <a:buChar char="Ø"/>
            </a:pPr>
            <a:r>
              <a:rPr lang="it-IT" sz="1500" dirty="0"/>
              <a:t> Il rapporto fra guadagno </a:t>
            </a:r>
            <a:r>
              <a:rPr lang="it-IT" sz="1500" dirty="0" err="1"/>
              <a:t>Barthel</a:t>
            </a:r>
            <a:r>
              <a:rPr lang="it-IT" sz="1500" dirty="0"/>
              <a:t>-autonomie (dimissione – ingresso) e tempo di degenza rappresenta un indicatore di efficienza.</a:t>
            </a:r>
          </a:p>
        </p:txBody>
      </p:sp>
      <p:pic>
        <p:nvPicPr>
          <p:cNvPr id="2" name="Immagine 1">
            <a:extLst>
              <a:ext uri="{FF2B5EF4-FFF2-40B4-BE49-F238E27FC236}">
                <a16:creationId xmlns:a16="http://schemas.microsoft.com/office/drawing/2014/main" id="{E70A8C4A-00AE-F1B5-569F-366E5228D668}"/>
              </a:ext>
            </a:extLst>
          </p:cNvPr>
          <p:cNvPicPr>
            <a:picLocks noChangeAspect="1"/>
          </p:cNvPicPr>
          <p:nvPr/>
        </p:nvPicPr>
        <p:blipFill>
          <a:blip r:embed="rId4"/>
          <a:stretch>
            <a:fillRect/>
          </a:stretch>
        </p:blipFill>
        <p:spPr>
          <a:xfrm>
            <a:off x="907367" y="4953043"/>
            <a:ext cx="4165058" cy="1359398"/>
          </a:xfrm>
          <a:prstGeom prst="rect">
            <a:avLst/>
          </a:prstGeom>
          <a:ln w="28575">
            <a:solidFill>
              <a:schemeClr val="accent1"/>
            </a:solidFill>
          </a:ln>
        </p:spPr>
      </p:pic>
    </p:spTree>
    <p:extLst>
      <p:ext uri="{BB962C8B-B14F-4D97-AF65-F5344CB8AC3E}">
        <p14:creationId xmlns:p14="http://schemas.microsoft.com/office/powerpoint/2010/main" val="3552742718"/>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7902C46A32C874187819B413A4069DE" ma:contentTypeVersion="7" ma:contentTypeDescription="Create a new document." ma:contentTypeScope="" ma:versionID="0345a6988c5bff78a110aab554760070">
  <xsd:schema xmlns:xsd="http://www.w3.org/2001/XMLSchema" xmlns:xs="http://www.w3.org/2001/XMLSchema" xmlns:p="http://schemas.microsoft.com/office/2006/metadata/properties" xmlns:ns3="af647f01-e083-42e8-b47a-727583b2d904" xmlns:ns4="c5aa8b30-2d9a-46b4-807f-4a33a308075e" targetNamespace="http://schemas.microsoft.com/office/2006/metadata/properties" ma:root="true" ma:fieldsID="870bf538c40a6852314cf6d4eaf67ac7" ns3:_="" ns4:_="">
    <xsd:import namespace="af647f01-e083-42e8-b47a-727583b2d904"/>
    <xsd:import namespace="c5aa8b30-2d9a-46b4-807f-4a33a308075e"/>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f647f01-e083-42e8-b47a-727583b2d9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5aa8b30-2d9a-46b4-807f-4a33a308075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0F9EFC-92E5-4B9C-9C72-B1E27D8D2A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f647f01-e083-42e8-b47a-727583b2d904"/>
    <ds:schemaRef ds:uri="c5aa8b30-2d9a-46b4-807f-4a33a308075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AB0CAE8-FA84-43D6-8F14-AA06A7FB3600}">
  <ds:schemaRefs>
    <ds:schemaRef ds:uri="http://www.w3.org/XML/1998/namespace"/>
    <ds:schemaRef ds:uri="http://schemas.microsoft.com/office/2006/metadata/properties"/>
    <ds:schemaRef ds:uri="http://purl.org/dc/dcmitype/"/>
    <ds:schemaRef ds:uri="http://schemas.microsoft.com/office/2006/documentManagement/types"/>
    <ds:schemaRef ds:uri="http://schemas.microsoft.com/office/infopath/2007/PartnerControls"/>
    <ds:schemaRef ds:uri="c5aa8b30-2d9a-46b4-807f-4a33a308075e"/>
    <ds:schemaRef ds:uri="http://purl.org/dc/elements/1.1/"/>
    <ds:schemaRef ds:uri="http://purl.org/dc/terms/"/>
    <ds:schemaRef ds:uri="http://schemas.openxmlformats.org/package/2006/metadata/core-properties"/>
    <ds:schemaRef ds:uri="af647f01-e083-42e8-b47a-727583b2d904"/>
  </ds:schemaRefs>
</ds:datastoreItem>
</file>

<file path=customXml/itemProps3.xml><?xml version="1.0" encoding="utf-8"?>
<ds:datastoreItem xmlns:ds="http://schemas.openxmlformats.org/officeDocument/2006/customXml" ds:itemID="{69F7AC64-569C-4B62-8C8F-3DA799C9E2B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5426</TotalTime>
  <Words>5768</Words>
  <Application>Microsoft Office PowerPoint</Application>
  <PresentationFormat>Presentazione su schermo (4:3)</PresentationFormat>
  <Paragraphs>492</Paragraphs>
  <Slides>47</Slides>
  <Notes>35</Notes>
  <HiddenSlides>0</HiddenSlides>
  <MMClips>6</MMClips>
  <ScaleCrop>false</ScaleCrop>
  <HeadingPairs>
    <vt:vector size="6" baseType="variant">
      <vt:variant>
        <vt:lpstr>Caratteri utilizzati</vt:lpstr>
      </vt:variant>
      <vt:variant>
        <vt:i4>18</vt:i4>
      </vt:variant>
      <vt:variant>
        <vt:lpstr>Tema</vt:lpstr>
      </vt:variant>
      <vt:variant>
        <vt:i4>2</vt:i4>
      </vt:variant>
      <vt:variant>
        <vt:lpstr>Titoli diapositive</vt:lpstr>
      </vt:variant>
      <vt:variant>
        <vt:i4>47</vt:i4>
      </vt:variant>
    </vt:vector>
  </HeadingPairs>
  <TitlesOfParts>
    <vt:vector size="67" baseType="lpstr">
      <vt:lpstr>AdvOT596495f2</vt:lpstr>
      <vt:lpstr>AdvOT596495f2+fb</vt:lpstr>
      <vt:lpstr>Aptos SemiBold</vt:lpstr>
      <vt:lpstr>Arial</vt:lpstr>
      <vt:lpstr>Calibri</vt:lpstr>
      <vt:lpstr>Charis SIL</vt:lpstr>
      <vt:lpstr>Courier New</vt:lpstr>
      <vt:lpstr>Helvetica Neue</vt:lpstr>
      <vt:lpstr>inherit</vt:lpstr>
      <vt:lpstr>Montserrat</vt:lpstr>
      <vt:lpstr>OracleSansVF</vt:lpstr>
      <vt:lpstr>Palatino Linotype</vt:lpstr>
      <vt:lpstr>T3Font_0</vt:lpstr>
      <vt:lpstr>T3Font_1</vt:lpstr>
      <vt:lpstr>T3Font_4</vt:lpstr>
      <vt:lpstr>T3Font_5</vt:lpstr>
      <vt:lpstr>Times New Roman</vt:lpstr>
      <vt:lpstr>Wingdings</vt:lpstr>
      <vt:lpstr>Tema di Office</vt:lpstr>
      <vt:lpstr>1_Tema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MATERIALI E METODI: Pre-elaborazione di dati</vt:lpstr>
      <vt:lpstr>METODI PROPOSTI</vt:lpstr>
      <vt:lpstr>DATASET</vt:lpstr>
      <vt:lpstr>Risultati del Modello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Grazie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Gait</dc:creator>
  <cp:lastModifiedBy>videorent vr</cp:lastModifiedBy>
  <cp:revision>212</cp:revision>
  <dcterms:created xsi:type="dcterms:W3CDTF">2019-06-14T06:52:04Z</dcterms:created>
  <dcterms:modified xsi:type="dcterms:W3CDTF">2025-05-28T09:47:19Z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0x010100A7902C46A32C874187819B413A4069DE</vt:lpwstr>
  </property>
</Properties>
</file>